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4"/>
  </p:sldMasterIdLst>
  <p:notesMasterIdLst>
    <p:notesMasterId r:id="rId35"/>
  </p:notesMasterIdLst>
  <p:handoutMasterIdLst>
    <p:handoutMasterId r:id="rId36"/>
  </p:handoutMasterIdLst>
  <p:sldIdLst>
    <p:sldId id="256" r:id="rId5"/>
    <p:sldId id="640" r:id="rId6"/>
    <p:sldId id="653" r:id="rId7"/>
    <p:sldId id="642" r:id="rId8"/>
    <p:sldId id="650" r:id="rId9"/>
    <p:sldId id="654" r:id="rId10"/>
    <p:sldId id="671" r:id="rId11"/>
    <p:sldId id="661" r:id="rId12"/>
    <p:sldId id="672" r:id="rId13"/>
    <p:sldId id="651" r:id="rId14"/>
    <p:sldId id="673" r:id="rId15"/>
    <p:sldId id="643" r:id="rId16"/>
    <p:sldId id="674" r:id="rId17"/>
    <p:sldId id="665" r:id="rId18"/>
    <p:sldId id="660" r:id="rId19"/>
    <p:sldId id="644" r:id="rId20"/>
    <p:sldId id="656" r:id="rId21"/>
    <p:sldId id="675" r:id="rId22"/>
    <p:sldId id="670" r:id="rId23"/>
    <p:sldId id="676" r:id="rId24"/>
    <p:sldId id="668" r:id="rId25"/>
    <p:sldId id="677" r:id="rId26"/>
    <p:sldId id="658" r:id="rId27"/>
    <p:sldId id="678" r:id="rId28"/>
    <p:sldId id="680" r:id="rId29"/>
    <p:sldId id="681" r:id="rId30"/>
    <p:sldId id="682" r:id="rId31"/>
    <p:sldId id="683" r:id="rId32"/>
    <p:sldId id="659" r:id="rId33"/>
    <p:sldId id="679" r:id="rId34"/>
  </p:sldIdLst>
  <p:sldSz cx="10177463" cy="7616825"/>
  <p:notesSz cx="6858000" cy="9874250"/>
  <p:defaultTextStyle>
    <a:defPPr>
      <a:defRPr lang="en-GB"/>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0608" indent="-95198" algn="l" rtl="0" fontAlgn="base">
      <a:spcBef>
        <a:spcPct val="0"/>
      </a:spcBef>
      <a:spcAft>
        <a:spcPct val="0"/>
      </a:spcAft>
      <a:defRPr kern="1200">
        <a:solidFill>
          <a:schemeClr val="tx1"/>
        </a:solidFill>
        <a:latin typeface="Arial" charset="0"/>
        <a:ea typeface="ＭＳ Ｐゴシック" charset="-128"/>
        <a:cs typeface="+mn-cs"/>
      </a:defRPr>
    </a:lvl2pPr>
    <a:lvl3pPr marL="904388" indent="-190397" algn="l" rtl="0" fontAlgn="base">
      <a:spcBef>
        <a:spcPct val="0"/>
      </a:spcBef>
      <a:spcAft>
        <a:spcPct val="0"/>
      </a:spcAft>
      <a:defRPr kern="1200">
        <a:solidFill>
          <a:schemeClr val="tx1"/>
        </a:solidFill>
        <a:latin typeface="Arial" charset="0"/>
        <a:ea typeface="ＭＳ Ｐゴシック" charset="-128"/>
        <a:cs typeface="+mn-cs"/>
      </a:defRPr>
    </a:lvl3pPr>
    <a:lvl4pPr marL="1358169" indent="-287184" algn="l" rtl="0" fontAlgn="base">
      <a:spcBef>
        <a:spcPct val="0"/>
      </a:spcBef>
      <a:spcAft>
        <a:spcPct val="0"/>
      </a:spcAft>
      <a:defRPr kern="1200">
        <a:solidFill>
          <a:schemeClr val="tx1"/>
        </a:solidFill>
        <a:latin typeface="Arial" charset="0"/>
        <a:ea typeface="ＭＳ Ｐゴシック" charset="-128"/>
        <a:cs typeface="+mn-cs"/>
      </a:defRPr>
    </a:lvl4pPr>
    <a:lvl5pPr marL="1813539" indent="-383968" algn="l" rtl="0" fontAlgn="base">
      <a:spcBef>
        <a:spcPct val="0"/>
      </a:spcBef>
      <a:spcAft>
        <a:spcPct val="0"/>
      </a:spcAft>
      <a:defRPr kern="1200">
        <a:solidFill>
          <a:schemeClr val="tx1"/>
        </a:solidFill>
        <a:latin typeface="Arial" charset="0"/>
        <a:ea typeface="ＭＳ Ｐゴシック" charset="-128"/>
        <a:cs typeface="+mn-cs"/>
      </a:defRPr>
    </a:lvl5pPr>
    <a:lvl6pPr marL="2284772" algn="l" defTabSz="913909" rtl="0" eaLnBrk="1" latinLnBrk="0" hangingPunct="1">
      <a:defRPr kern="1200">
        <a:solidFill>
          <a:schemeClr val="tx1"/>
        </a:solidFill>
        <a:latin typeface="Arial" charset="0"/>
        <a:ea typeface="ＭＳ Ｐゴシック" charset="-128"/>
        <a:cs typeface="+mn-cs"/>
      </a:defRPr>
    </a:lvl6pPr>
    <a:lvl7pPr marL="2741725" algn="l" defTabSz="913909" rtl="0" eaLnBrk="1" latinLnBrk="0" hangingPunct="1">
      <a:defRPr kern="1200">
        <a:solidFill>
          <a:schemeClr val="tx1"/>
        </a:solidFill>
        <a:latin typeface="Arial" charset="0"/>
        <a:ea typeface="ＭＳ Ｐゴシック" charset="-128"/>
        <a:cs typeface="+mn-cs"/>
      </a:defRPr>
    </a:lvl7pPr>
    <a:lvl8pPr marL="3198680" algn="l" defTabSz="913909" rtl="0" eaLnBrk="1" latinLnBrk="0" hangingPunct="1">
      <a:defRPr kern="1200">
        <a:solidFill>
          <a:schemeClr val="tx1"/>
        </a:solidFill>
        <a:latin typeface="Arial" charset="0"/>
        <a:ea typeface="ＭＳ Ｐゴシック" charset="-128"/>
        <a:cs typeface="+mn-cs"/>
      </a:defRPr>
    </a:lvl8pPr>
    <a:lvl9pPr marL="3655632" algn="l" defTabSz="913909"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399">
          <p15:clr>
            <a:srgbClr val="A4A3A4"/>
          </p15:clr>
        </p15:guide>
        <p15:guide id="2" pos="320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gerður S Bjarnadóttir" initials="VSB" lastIdx="7" clrIdx="0">
    <p:extLst>
      <p:ext uri="{19B8F6BF-5375-455C-9EA6-DF929625EA0E}">
        <p15:presenceInfo xmlns:p15="http://schemas.microsoft.com/office/powerpoint/2012/main" userId="S::vsb@hi.is::a8a200de-157b-48fe-baa3-a48b2e06a6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5"/>
    <a:srgbClr val="E2F5D3"/>
    <a:srgbClr val="D2F0BA"/>
    <a:srgbClr val="A6E076"/>
    <a:srgbClr val="92D050"/>
    <a:srgbClr val="DDF0C8"/>
    <a:srgbClr val="FABE00"/>
    <a:srgbClr val="FFD44B"/>
    <a:srgbClr val="005828"/>
    <a:srgbClr val="F7A7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598AC1-488A-46F8-AFD8-3A67F86736C6}" v="632" dt="2024-05-22T14:48:34.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1944" y="96"/>
      </p:cViewPr>
      <p:guideLst>
        <p:guide orient="horz" pos="2399"/>
        <p:guide pos="320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ón Torfi Jónasson - HI" userId="19e61719-fdde-448d-a6d6-aafb3873da84" providerId="ADAL" clId="{2E598AC1-488A-46F8-AFD8-3A67F86736C6}"/>
    <pc:docChg chg="addSld modSld">
      <pc:chgData name="Jón Torfi Jónasson - HI" userId="19e61719-fdde-448d-a6d6-aafb3873da84" providerId="ADAL" clId="{2E598AC1-488A-46F8-AFD8-3A67F86736C6}" dt="2024-05-25T16:01:11.030" v="635" actId="2890"/>
      <pc:docMkLst>
        <pc:docMk/>
      </pc:docMkLst>
      <pc:sldChg chg="modSp">
        <pc:chgData name="Jón Torfi Jónasson - HI" userId="19e61719-fdde-448d-a6d6-aafb3873da84" providerId="ADAL" clId="{2E598AC1-488A-46F8-AFD8-3A67F86736C6}" dt="2024-05-22T14:28:14.773" v="93" actId="20577"/>
        <pc:sldMkLst>
          <pc:docMk/>
          <pc:sldMk cId="3822281918" sldId="642"/>
        </pc:sldMkLst>
        <pc:spChg chg="mod">
          <ac:chgData name="Jón Torfi Jónasson - HI" userId="19e61719-fdde-448d-a6d6-aafb3873da84" providerId="ADAL" clId="{2E598AC1-488A-46F8-AFD8-3A67F86736C6}" dt="2024-05-22T14:28:14.773" v="93" actId="20577"/>
          <ac:spMkLst>
            <pc:docMk/>
            <pc:sldMk cId="3822281918" sldId="642"/>
            <ac:spMk id="4" creationId="{25EC0A6D-717B-D731-20EE-F6166CEE8625}"/>
          </ac:spMkLst>
        </pc:spChg>
      </pc:sldChg>
      <pc:sldChg chg="modSp">
        <pc:chgData name="Jón Torfi Jónasson - HI" userId="19e61719-fdde-448d-a6d6-aafb3873da84" providerId="ADAL" clId="{2E598AC1-488A-46F8-AFD8-3A67F86736C6}" dt="2024-05-22T14:36:46.722" v="353" actId="20577"/>
        <pc:sldMkLst>
          <pc:docMk/>
          <pc:sldMk cId="1192216449" sldId="651"/>
        </pc:sldMkLst>
        <pc:spChg chg="mod">
          <ac:chgData name="Jón Torfi Jónasson - HI" userId="19e61719-fdde-448d-a6d6-aafb3873da84" providerId="ADAL" clId="{2E598AC1-488A-46F8-AFD8-3A67F86736C6}" dt="2024-05-22T14:36:46.722" v="353" actId="20577"/>
          <ac:spMkLst>
            <pc:docMk/>
            <pc:sldMk cId="1192216449" sldId="651"/>
            <ac:spMk id="16386" creationId="{00000000-0000-0000-0000-000000000000}"/>
          </ac:spMkLst>
        </pc:spChg>
      </pc:sldChg>
      <pc:sldChg chg="modSp mod modAnim">
        <pc:chgData name="Jón Torfi Jónasson - HI" userId="19e61719-fdde-448d-a6d6-aafb3873da84" providerId="ADAL" clId="{2E598AC1-488A-46F8-AFD8-3A67F86736C6}" dt="2024-05-22T14:49:03.926" v="634" actId="1076"/>
        <pc:sldMkLst>
          <pc:docMk/>
          <pc:sldMk cId="4006862769" sldId="653"/>
        </pc:sldMkLst>
        <pc:spChg chg="mod">
          <ac:chgData name="Jón Torfi Jónasson - HI" userId="19e61719-fdde-448d-a6d6-aafb3873da84" providerId="ADAL" clId="{2E598AC1-488A-46F8-AFD8-3A67F86736C6}" dt="2024-05-22T14:49:03.926" v="634" actId="1076"/>
          <ac:spMkLst>
            <pc:docMk/>
            <pc:sldMk cId="4006862769" sldId="653"/>
            <ac:spMk id="16386" creationId="{00000000-0000-0000-0000-000000000000}"/>
          </ac:spMkLst>
        </pc:spChg>
      </pc:sldChg>
      <pc:sldChg chg="modSp modAnim">
        <pc:chgData name="Jón Torfi Jónasson - HI" userId="19e61719-fdde-448d-a6d6-aafb3873da84" providerId="ADAL" clId="{2E598AC1-488A-46F8-AFD8-3A67F86736C6}" dt="2024-05-22T14:29:57.502" v="123" actId="20577"/>
        <pc:sldMkLst>
          <pc:docMk/>
          <pc:sldMk cId="2873054569" sldId="654"/>
        </pc:sldMkLst>
        <pc:spChg chg="mod">
          <ac:chgData name="Jón Torfi Jónasson - HI" userId="19e61719-fdde-448d-a6d6-aafb3873da84" providerId="ADAL" clId="{2E598AC1-488A-46F8-AFD8-3A67F86736C6}" dt="2024-05-22T14:29:57.502" v="123" actId="20577"/>
          <ac:spMkLst>
            <pc:docMk/>
            <pc:sldMk cId="2873054569" sldId="654"/>
            <ac:spMk id="16386" creationId="{00000000-0000-0000-0000-000000000000}"/>
          </ac:spMkLst>
        </pc:spChg>
      </pc:sldChg>
      <pc:sldChg chg="modSp">
        <pc:chgData name="Jón Torfi Jónasson - HI" userId="19e61719-fdde-448d-a6d6-aafb3873da84" providerId="ADAL" clId="{2E598AC1-488A-46F8-AFD8-3A67F86736C6}" dt="2024-05-22T14:01:12.066" v="9" actId="20577"/>
        <pc:sldMkLst>
          <pc:docMk/>
          <pc:sldMk cId="2372173933" sldId="656"/>
        </pc:sldMkLst>
        <pc:spChg chg="mod">
          <ac:chgData name="Jón Torfi Jónasson - HI" userId="19e61719-fdde-448d-a6d6-aafb3873da84" providerId="ADAL" clId="{2E598AC1-488A-46F8-AFD8-3A67F86736C6}" dt="2024-05-22T14:01:12.066" v="9" actId="20577"/>
          <ac:spMkLst>
            <pc:docMk/>
            <pc:sldMk cId="2372173933" sldId="656"/>
            <ac:spMk id="2" creationId="{28791719-DFA1-62E9-158D-D661C996BD0E}"/>
          </ac:spMkLst>
        </pc:spChg>
      </pc:sldChg>
      <pc:sldChg chg="modSp">
        <pc:chgData name="Jón Torfi Jónasson - HI" userId="19e61719-fdde-448d-a6d6-aafb3873da84" providerId="ADAL" clId="{2E598AC1-488A-46F8-AFD8-3A67F86736C6}" dt="2024-05-22T14:33:56.912" v="291" actId="20577"/>
        <pc:sldMkLst>
          <pc:docMk/>
          <pc:sldMk cId="3144009173" sldId="671"/>
        </pc:sldMkLst>
        <pc:spChg chg="mod">
          <ac:chgData name="Jón Torfi Jónasson - HI" userId="19e61719-fdde-448d-a6d6-aafb3873da84" providerId="ADAL" clId="{2E598AC1-488A-46F8-AFD8-3A67F86736C6}" dt="2024-05-22T14:33:56.912" v="291" actId="20577"/>
          <ac:spMkLst>
            <pc:docMk/>
            <pc:sldMk cId="3144009173" sldId="671"/>
            <ac:spMk id="16386" creationId="{00000000-0000-0000-0000-000000000000}"/>
          </ac:spMkLst>
        </pc:spChg>
      </pc:sldChg>
      <pc:sldChg chg="modSp mod modAnim">
        <pc:chgData name="Jón Torfi Jónasson - HI" userId="19e61719-fdde-448d-a6d6-aafb3873da84" providerId="ADAL" clId="{2E598AC1-488A-46F8-AFD8-3A67F86736C6}" dt="2024-05-22T14:42:59.112" v="480" actId="20577"/>
        <pc:sldMkLst>
          <pc:docMk/>
          <pc:sldMk cId="2576678266" sldId="676"/>
        </pc:sldMkLst>
        <pc:spChg chg="mod">
          <ac:chgData name="Jón Torfi Jónasson - HI" userId="19e61719-fdde-448d-a6d6-aafb3873da84" providerId="ADAL" clId="{2E598AC1-488A-46F8-AFD8-3A67F86736C6}" dt="2024-05-22T14:42:59.112" v="480" actId="20577"/>
          <ac:spMkLst>
            <pc:docMk/>
            <pc:sldMk cId="2576678266" sldId="676"/>
            <ac:spMk id="3" creationId="{770C8B9B-CFE8-93E8-EBE8-0A7921BCEDB3}"/>
          </ac:spMkLst>
        </pc:spChg>
      </pc:sldChg>
      <pc:sldChg chg="modSp mod">
        <pc:chgData name="Jón Torfi Jónasson - HI" userId="19e61719-fdde-448d-a6d6-aafb3873da84" providerId="ADAL" clId="{2E598AC1-488A-46F8-AFD8-3A67F86736C6}" dt="2024-05-22T14:46:25.043" v="495" actId="1076"/>
        <pc:sldMkLst>
          <pc:docMk/>
          <pc:sldMk cId="2108134285" sldId="678"/>
        </pc:sldMkLst>
        <pc:spChg chg="mod">
          <ac:chgData name="Jón Torfi Jónasson - HI" userId="19e61719-fdde-448d-a6d6-aafb3873da84" providerId="ADAL" clId="{2E598AC1-488A-46F8-AFD8-3A67F86736C6}" dt="2024-05-22T14:46:25.043" v="495" actId="1076"/>
          <ac:spMkLst>
            <pc:docMk/>
            <pc:sldMk cId="2108134285" sldId="678"/>
            <ac:spMk id="16386" creationId="{00000000-0000-0000-0000-000000000000}"/>
          </ac:spMkLst>
        </pc:spChg>
      </pc:sldChg>
      <pc:sldChg chg="add">
        <pc:chgData name="Jón Torfi Jónasson - HI" userId="19e61719-fdde-448d-a6d6-aafb3873da84" providerId="ADAL" clId="{2E598AC1-488A-46F8-AFD8-3A67F86736C6}" dt="2024-05-25T16:01:11.030" v="635" actId="2890"/>
        <pc:sldMkLst>
          <pc:docMk/>
          <pc:sldMk cId="476531553" sldId="680"/>
        </pc:sldMkLst>
      </pc:sldChg>
      <pc:sldChg chg="add replId">
        <pc:chgData name="Jón Torfi Jónasson - HI" userId="19e61719-fdde-448d-a6d6-aafb3873da84" providerId="ADAL" clId="{2E598AC1-488A-46F8-AFD8-3A67F86736C6}" dt="2024-05-25T16:01:11.030" v="635" actId="2890"/>
        <pc:sldMkLst>
          <pc:docMk/>
          <pc:sldMk cId="1997584708" sldId="681"/>
        </pc:sldMkLst>
      </pc:sldChg>
      <pc:sldChg chg="add replId">
        <pc:chgData name="Jón Torfi Jónasson - HI" userId="19e61719-fdde-448d-a6d6-aafb3873da84" providerId="ADAL" clId="{2E598AC1-488A-46F8-AFD8-3A67F86736C6}" dt="2024-05-25T16:01:11.030" v="635" actId="2890"/>
        <pc:sldMkLst>
          <pc:docMk/>
          <pc:sldMk cId="3535086443" sldId="682"/>
        </pc:sldMkLst>
      </pc:sldChg>
      <pc:sldChg chg="add replId">
        <pc:chgData name="Jón Torfi Jónasson - HI" userId="19e61719-fdde-448d-a6d6-aafb3873da84" providerId="ADAL" clId="{2E598AC1-488A-46F8-AFD8-3A67F86736C6}" dt="2024-05-25T16:01:11.030" v="635" actId="2890"/>
        <pc:sldMkLst>
          <pc:docMk/>
          <pc:sldMk cId="4240202125" sldId="68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CE49D9-AF89-40F5-A13D-38606A50BECD}" type="doc">
      <dgm:prSet loTypeId="urn:microsoft.com/office/officeart/2005/8/layout/chart3" loCatId="cycle" qsTypeId="urn:microsoft.com/office/officeart/2005/8/quickstyle/simple1" qsCatId="simple" csTypeId="urn:microsoft.com/office/officeart/2005/8/colors/accent1_2" csCatId="accent1" phldr="1"/>
      <dgm:spPr/>
    </dgm:pt>
    <dgm:pt modelId="{1AE76001-0FC5-4384-BDE7-A67BB6E3B4B2}">
      <dgm:prSet phldrT="[Texti]"/>
      <dgm:spPr>
        <a:solidFill>
          <a:schemeClr val="accent2">
            <a:lumMod val="40000"/>
            <a:lumOff val="60000"/>
          </a:schemeClr>
        </a:solidFill>
      </dgm:spPr>
      <dgm:t>
        <a:bodyPr/>
        <a:lstStyle/>
        <a:p>
          <a:r>
            <a:rPr lang="en-GB" dirty="0">
              <a:solidFill>
                <a:schemeClr val="tx1"/>
              </a:solidFill>
            </a:rPr>
            <a:t>East</a:t>
          </a:r>
          <a:endParaRPr lang="is-IS" dirty="0">
            <a:solidFill>
              <a:schemeClr val="tx1"/>
            </a:solidFill>
          </a:endParaRPr>
        </a:p>
      </dgm:t>
    </dgm:pt>
    <dgm:pt modelId="{CCD670FA-A95F-453A-8BFB-D70AD342DADE}" type="parTrans" cxnId="{4AA2CB0A-1355-4881-BC35-1360773115AA}">
      <dgm:prSet/>
      <dgm:spPr/>
      <dgm:t>
        <a:bodyPr/>
        <a:lstStyle/>
        <a:p>
          <a:endParaRPr lang="is-IS"/>
        </a:p>
      </dgm:t>
    </dgm:pt>
    <dgm:pt modelId="{487F5C40-ADDB-4F0C-9A95-02D78A0761A1}" type="sibTrans" cxnId="{4AA2CB0A-1355-4881-BC35-1360773115AA}">
      <dgm:prSet/>
      <dgm:spPr/>
      <dgm:t>
        <a:bodyPr/>
        <a:lstStyle/>
        <a:p>
          <a:endParaRPr lang="is-IS"/>
        </a:p>
      </dgm:t>
    </dgm:pt>
    <dgm:pt modelId="{95227EC2-98B8-41BB-8FCF-4D3AABF1A704}">
      <dgm:prSet phldrT="[Texti]"/>
      <dgm:spPr>
        <a:solidFill>
          <a:srgbClr val="FF0000"/>
        </a:solidFill>
      </dgm:spPr>
      <dgm:t>
        <a:bodyPr/>
        <a:lstStyle/>
        <a:p>
          <a:r>
            <a:rPr lang="en-GB" dirty="0"/>
            <a:t>South</a:t>
          </a:r>
          <a:endParaRPr lang="is-IS" dirty="0"/>
        </a:p>
      </dgm:t>
    </dgm:pt>
    <dgm:pt modelId="{3A61ED27-1D20-4895-82ED-718B7AE57C1E}" type="parTrans" cxnId="{2C7C3A65-638D-4030-99CF-F27DEB30FB6A}">
      <dgm:prSet/>
      <dgm:spPr/>
      <dgm:t>
        <a:bodyPr/>
        <a:lstStyle/>
        <a:p>
          <a:endParaRPr lang="is-IS"/>
        </a:p>
      </dgm:t>
    </dgm:pt>
    <dgm:pt modelId="{F9118A7F-D169-4C31-ADAD-AD01663BE9A2}" type="sibTrans" cxnId="{2C7C3A65-638D-4030-99CF-F27DEB30FB6A}">
      <dgm:prSet/>
      <dgm:spPr/>
      <dgm:t>
        <a:bodyPr/>
        <a:lstStyle/>
        <a:p>
          <a:endParaRPr lang="is-IS"/>
        </a:p>
      </dgm:t>
    </dgm:pt>
    <dgm:pt modelId="{8B155316-1A7A-4A7B-8819-AED6079B907E}">
      <dgm:prSet phldrT="[Texti]"/>
      <dgm:spPr>
        <a:gradFill rotWithShape="0">
          <a:gsLst>
            <a:gs pos="0">
              <a:srgbClr val="00B050"/>
            </a:gs>
            <a:gs pos="100000">
              <a:srgbClr val="00B050"/>
            </a:gs>
          </a:gsLst>
          <a:lin ang="5400000" scaled="1"/>
        </a:gradFill>
      </dgm:spPr>
      <dgm:t>
        <a:bodyPr/>
        <a:lstStyle/>
        <a:p>
          <a:r>
            <a:rPr lang="en-GB" dirty="0"/>
            <a:t>West</a:t>
          </a:r>
          <a:endParaRPr lang="is-IS" dirty="0"/>
        </a:p>
      </dgm:t>
    </dgm:pt>
    <dgm:pt modelId="{71D39241-353E-44DB-9269-D5BE3C88D4BB}" type="parTrans" cxnId="{EEC9B078-2F5B-4866-8F86-D3ECCF2C6AD0}">
      <dgm:prSet/>
      <dgm:spPr/>
      <dgm:t>
        <a:bodyPr/>
        <a:lstStyle/>
        <a:p>
          <a:endParaRPr lang="is-IS"/>
        </a:p>
      </dgm:t>
    </dgm:pt>
    <dgm:pt modelId="{1DECC9B9-FD81-4F28-94BC-ABA9BAF9B09C}" type="sibTrans" cxnId="{EEC9B078-2F5B-4866-8F86-D3ECCF2C6AD0}">
      <dgm:prSet/>
      <dgm:spPr/>
      <dgm:t>
        <a:bodyPr/>
        <a:lstStyle/>
        <a:p>
          <a:endParaRPr lang="is-IS"/>
        </a:p>
      </dgm:t>
    </dgm:pt>
    <dgm:pt modelId="{DDE9BF25-C2BE-4590-BB5F-DB8E46F7874E}" type="pres">
      <dgm:prSet presAssocID="{9ECE49D9-AF89-40F5-A13D-38606A50BECD}" presName="compositeShape" presStyleCnt="0">
        <dgm:presLayoutVars>
          <dgm:chMax val="7"/>
          <dgm:dir/>
          <dgm:resizeHandles val="exact"/>
        </dgm:presLayoutVars>
      </dgm:prSet>
      <dgm:spPr/>
    </dgm:pt>
    <dgm:pt modelId="{69DC0F28-07A2-4D58-B297-27BD38B6AD72}" type="pres">
      <dgm:prSet presAssocID="{9ECE49D9-AF89-40F5-A13D-38606A50BECD}" presName="wedge1" presStyleLbl="node1" presStyleIdx="0" presStyleCnt="3" custAng="0" custScaleX="100068" custScaleY="100068" custLinFactNeighborX="-4744" custLinFactNeighborY="4616"/>
      <dgm:spPr/>
    </dgm:pt>
    <dgm:pt modelId="{50C93618-FFE6-4151-917C-0A97DF7DB55A}" type="pres">
      <dgm:prSet presAssocID="{9ECE49D9-AF89-40F5-A13D-38606A50BECD}" presName="wedge1Tx" presStyleLbl="node1" presStyleIdx="0" presStyleCnt="3">
        <dgm:presLayoutVars>
          <dgm:chMax val="0"/>
          <dgm:chPref val="0"/>
          <dgm:bulletEnabled val="1"/>
        </dgm:presLayoutVars>
      </dgm:prSet>
      <dgm:spPr/>
    </dgm:pt>
    <dgm:pt modelId="{03CFF627-B654-406E-AAFF-61D61CE7F1BB}" type="pres">
      <dgm:prSet presAssocID="{9ECE49D9-AF89-40F5-A13D-38606A50BECD}" presName="wedge2" presStyleLbl="node1" presStyleIdx="1" presStyleCnt="3"/>
      <dgm:spPr/>
    </dgm:pt>
    <dgm:pt modelId="{C9D2D7F6-72EA-4038-9336-AD24150B52D4}" type="pres">
      <dgm:prSet presAssocID="{9ECE49D9-AF89-40F5-A13D-38606A50BECD}" presName="wedge2Tx" presStyleLbl="node1" presStyleIdx="1" presStyleCnt="3">
        <dgm:presLayoutVars>
          <dgm:chMax val="0"/>
          <dgm:chPref val="0"/>
          <dgm:bulletEnabled val="1"/>
        </dgm:presLayoutVars>
      </dgm:prSet>
      <dgm:spPr/>
    </dgm:pt>
    <dgm:pt modelId="{66168D67-E53B-40F0-A01A-292CA2430964}" type="pres">
      <dgm:prSet presAssocID="{9ECE49D9-AF89-40F5-A13D-38606A50BECD}" presName="wedge3" presStyleLbl="node1" presStyleIdx="2" presStyleCnt="3" custScaleY="100068" custLinFactNeighborY="1524"/>
      <dgm:spPr/>
    </dgm:pt>
    <dgm:pt modelId="{FC71156F-B705-44AF-B15C-E69B80C1A361}" type="pres">
      <dgm:prSet presAssocID="{9ECE49D9-AF89-40F5-A13D-38606A50BECD}" presName="wedge3Tx" presStyleLbl="node1" presStyleIdx="2" presStyleCnt="3">
        <dgm:presLayoutVars>
          <dgm:chMax val="0"/>
          <dgm:chPref val="0"/>
          <dgm:bulletEnabled val="1"/>
        </dgm:presLayoutVars>
      </dgm:prSet>
      <dgm:spPr/>
    </dgm:pt>
  </dgm:ptLst>
  <dgm:cxnLst>
    <dgm:cxn modelId="{4AA2CB0A-1355-4881-BC35-1360773115AA}" srcId="{9ECE49D9-AF89-40F5-A13D-38606A50BECD}" destId="{1AE76001-0FC5-4384-BDE7-A67BB6E3B4B2}" srcOrd="0" destOrd="0" parTransId="{CCD670FA-A95F-453A-8BFB-D70AD342DADE}" sibTransId="{487F5C40-ADDB-4F0C-9A95-02D78A0761A1}"/>
    <dgm:cxn modelId="{B52F4910-425A-4FA5-9FB0-240A0F60F7C1}" type="presOf" srcId="{1AE76001-0FC5-4384-BDE7-A67BB6E3B4B2}" destId="{69DC0F28-07A2-4D58-B297-27BD38B6AD72}" srcOrd="0" destOrd="0" presId="urn:microsoft.com/office/officeart/2005/8/layout/chart3"/>
    <dgm:cxn modelId="{A4A63129-69FD-41EE-B178-126E0F31A2B5}" type="presOf" srcId="{8B155316-1A7A-4A7B-8819-AED6079B907E}" destId="{03CFF627-B654-406E-AAFF-61D61CE7F1BB}" srcOrd="0" destOrd="0" presId="urn:microsoft.com/office/officeart/2005/8/layout/chart3"/>
    <dgm:cxn modelId="{2C7C3A65-638D-4030-99CF-F27DEB30FB6A}" srcId="{9ECE49D9-AF89-40F5-A13D-38606A50BECD}" destId="{95227EC2-98B8-41BB-8FCF-4D3AABF1A704}" srcOrd="2" destOrd="0" parTransId="{3A61ED27-1D20-4895-82ED-718B7AE57C1E}" sibTransId="{F9118A7F-D169-4C31-ADAD-AD01663BE9A2}"/>
    <dgm:cxn modelId="{18CF4A4D-570F-4796-A1F9-0F9A57EF2568}" type="presOf" srcId="{8B155316-1A7A-4A7B-8819-AED6079B907E}" destId="{C9D2D7F6-72EA-4038-9336-AD24150B52D4}" srcOrd="1" destOrd="0" presId="urn:microsoft.com/office/officeart/2005/8/layout/chart3"/>
    <dgm:cxn modelId="{82CDDD57-886A-42E2-8ADB-A704A3048B1B}" type="presOf" srcId="{95227EC2-98B8-41BB-8FCF-4D3AABF1A704}" destId="{66168D67-E53B-40F0-A01A-292CA2430964}" srcOrd="0" destOrd="0" presId="urn:microsoft.com/office/officeart/2005/8/layout/chart3"/>
    <dgm:cxn modelId="{EEC9B078-2F5B-4866-8F86-D3ECCF2C6AD0}" srcId="{9ECE49D9-AF89-40F5-A13D-38606A50BECD}" destId="{8B155316-1A7A-4A7B-8819-AED6079B907E}" srcOrd="1" destOrd="0" parTransId="{71D39241-353E-44DB-9269-D5BE3C88D4BB}" sibTransId="{1DECC9B9-FD81-4F28-94BC-ABA9BAF9B09C}"/>
    <dgm:cxn modelId="{CC84A29A-E703-472E-A247-183CA86E93C4}" type="presOf" srcId="{95227EC2-98B8-41BB-8FCF-4D3AABF1A704}" destId="{FC71156F-B705-44AF-B15C-E69B80C1A361}" srcOrd="1" destOrd="0" presId="urn:microsoft.com/office/officeart/2005/8/layout/chart3"/>
    <dgm:cxn modelId="{151DF2B2-15A3-46FF-96A1-A3C34C7E420C}" type="presOf" srcId="{1AE76001-0FC5-4384-BDE7-A67BB6E3B4B2}" destId="{50C93618-FFE6-4151-917C-0A97DF7DB55A}" srcOrd="1" destOrd="0" presId="urn:microsoft.com/office/officeart/2005/8/layout/chart3"/>
    <dgm:cxn modelId="{287D87D0-58A1-4C32-9A58-5C66EA2794D9}" type="presOf" srcId="{9ECE49D9-AF89-40F5-A13D-38606A50BECD}" destId="{DDE9BF25-C2BE-4590-BB5F-DB8E46F7874E}" srcOrd="0" destOrd="0" presId="urn:microsoft.com/office/officeart/2005/8/layout/chart3"/>
    <dgm:cxn modelId="{D2AFB83A-910D-42C0-8DAC-DE55C64EF383}" type="presParOf" srcId="{DDE9BF25-C2BE-4590-BB5F-DB8E46F7874E}" destId="{69DC0F28-07A2-4D58-B297-27BD38B6AD72}" srcOrd="0" destOrd="0" presId="urn:microsoft.com/office/officeart/2005/8/layout/chart3"/>
    <dgm:cxn modelId="{479323C4-FDA6-40C7-930F-08BAE6351583}" type="presParOf" srcId="{DDE9BF25-C2BE-4590-BB5F-DB8E46F7874E}" destId="{50C93618-FFE6-4151-917C-0A97DF7DB55A}" srcOrd="1" destOrd="0" presId="urn:microsoft.com/office/officeart/2005/8/layout/chart3"/>
    <dgm:cxn modelId="{28501B02-BB79-42EC-8E7D-BD239D311B23}" type="presParOf" srcId="{DDE9BF25-C2BE-4590-BB5F-DB8E46F7874E}" destId="{03CFF627-B654-406E-AAFF-61D61CE7F1BB}" srcOrd="2" destOrd="0" presId="urn:microsoft.com/office/officeart/2005/8/layout/chart3"/>
    <dgm:cxn modelId="{4D623A34-5C2F-4A78-803C-9B95238711A3}" type="presParOf" srcId="{DDE9BF25-C2BE-4590-BB5F-DB8E46F7874E}" destId="{C9D2D7F6-72EA-4038-9336-AD24150B52D4}" srcOrd="3" destOrd="0" presId="urn:microsoft.com/office/officeart/2005/8/layout/chart3"/>
    <dgm:cxn modelId="{53797B7B-A8AF-44A5-BD00-880D513C4535}" type="presParOf" srcId="{DDE9BF25-C2BE-4590-BB5F-DB8E46F7874E}" destId="{66168D67-E53B-40F0-A01A-292CA2430964}" srcOrd="4" destOrd="0" presId="urn:microsoft.com/office/officeart/2005/8/layout/chart3"/>
    <dgm:cxn modelId="{0C360B3D-CA0E-45F8-9105-EC667C52BE95}" type="presParOf" srcId="{DDE9BF25-C2BE-4590-BB5F-DB8E46F7874E}" destId="{FC71156F-B705-44AF-B15C-E69B80C1A361}"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C0F28-07A2-4D58-B297-27BD38B6AD72}">
      <dsp:nvSpPr>
        <dsp:cNvPr id="0" name=""/>
        <dsp:cNvSpPr/>
      </dsp:nvSpPr>
      <dsp:spPr>
        <a:xfrm>
          <a:off x="122169" y="392569"/>
          <a:ext cx="1673274" cy="1673274"/>
        </a:xfrm>
        <a:prstGeom prst="pie">
          <a:avLst>
            <a:gd name="adj1" fmla="val 16200000"/>
            <a:gd name="adj2" fmla="val 180000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tx1"/>
              </a:solidFill>
            </a:rPr>
            <a:t>East</a:t>
          </a:r>
          <a:endParaRPr lang="is-IS" sz="1700" kern="1200" dirty="0">
            <a:solidFill>
              <a:schemeClr val="tx1"/>
            </a:solidFill>
          </a:endParaRPr>
        </a:p>
      </dsp:txBody>
      <dsp:txXfrm>
        <a:off x="1031913" y="701328"/>
        <a:ext cx="567718" cy="557758"/>
      </dsp:txXfrm>
    </dsp:sp>
    <dsp:sp modelId="{03CFF627-B654-406E-AAFF-61D61CE7F1BB}">
      <dsp:nvSpPr>
        <dsp:cNvPr id="0" name=""/>
        <dsp:cNvSpPr/>
      </dsp:nvSpPr>
      <dsp:spPr>
        <a:xfrm>
          <a:off x="115869" y="365717"/>
          <a:ext cx="1672137" cy="1672137"/>
        </a:xfrm>
        <a:prstGeom prst="pie">
          <a:avLst>
            <a:gd name="adj1" fmla="val 1800000"/>
            <a:gd name="adj2" fmla="val 9000000"/>
          </a:avLst>
        </a:prstGeom>
        <a:gradFill rotWithShape="0">
          <a:gsLst>
            <a:gs pos="0">
              <a:srgbClr val="00B050"/>
            </a:gs>
            <a:gs pos="100000">
              <a:srgbClr val="00B050"/>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West</a:t>
          </a:r>
          <a:endParaRPr lang="is-IS" sz="1700" kern="1200" dirty="0"/>
        </a:p>
      </dsp:txBody>
      <dsp:txXfrm>
        <a:off x="573716" y="1420756"/>
        <a:ext cx="756443" cy="517566"/>
      </dsp:txXfrm>
    </dsp:sp>
    <dsp:sp modelId="{66168D67-E53B-40F0-A01A-292CA2430964}">
      <dsp:nvSpPr>
        <dsp:cNvPr id="0" name=""/>
        <dsp:cNvSpPr/>
      </dsp:nvSpPr>
      <dsp:spPr>
        <a:xfrm>
          <a:off x="115869" y="390632"/>
          <a:ext cx="1672137" cy="1673274"/>
        </a:xfrm>
        <a:prstGeom prst="pie">
          <a:avLst>
            <a:gd name="adj1" fmla="val 9000000"/>
            <a:gd name="adj2" fmla="val 1620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South</a:t>
          </a:r>
          <a:endParaRPr lang="is-IS" sz="1700" kern="1200" dirty="0"/>
        </a:p>
      </dsp:txBody>
      <dsp:txXfrm>
        <a:off x="295027" y="719311"/>
        <a:ext cx="567332" cy="557758"/>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íðuhaussstaðgengill 1"/>
          <p:cNvSpPr>
            <a:spLocks noGrp="1"/>
          </p:cNvSpPr>
          <p:nvPr>
            <p:ph type="hdr" sz="quarter"/>
          </p:nvPr>
        </p:nvSpPr>
        <p:spPr>
          <a:xfrm>
            <a:off x="0" y="1"/>
            <a:ext cx="2971800" cy="493712"/>
          </a:xfrm>
          <a:prstGeom prst="rect">
            <a:avLst/>
          </a:prstGeom>
        </p:spPr>
        <p:txBody>
          <a:bodyPr vert="horz" lIns="91420" tIns="45710" rIns="91420" bIns="45710" rtlCol="0"/>
          <a:lstStyle>
            <a:lvl1pPr algn="l">
              <a:defRPr sz="1200"/>
            </a:lvl1pPr>
          </a:lstStyle>
          <a:p>
            <a:endParaRPr lang="is-IS" dirty="0"/>
          </a:p>
        </p:txBody>
      </p:sp>
      <p:sp>
        <p:nvSpPr>
          <p:cNvPr id="3" name="Dagsetningarstaðgengill 2"/>
          <p:cNvSpPr>
            <a:spLocks noGrp="1"/>
          </p:cNvSpPr>
          <p:nvPr>
            <p:ph type="dt" sz="quarter" idx="1"/>
          </p:nvPr>
        </p:nvSpPr>
        <p:spPr>
          <a:xfrm>
            <a:off x="3884614" y="1"/>
            <a:ext cx="2971800" cy="493712"/>
          </a:xfrm>
          <a:prstGeom prst="rect">
            <a:avLst/>
          </a:prstGeom>
        </p:spPr>
        <p:txBody>
          <a:bodyPr vert="horz" lIns="91420" tIns="45710" rIns="91420" bIns="45710" rtlCol="0"/>
          <a:lstStyle>
            <a:lvl1pPr algn="r">
              <a:defRPr sz="1200"/>
            </a:lvl1pPr>
          </a:lstStyle>
          <a:p>
            <a:fld id="{AF82CB6C-F16E-4D49-ABD1-14B0C117BA3A}" type="datetimeFigureOut">
              <a:rPr lang="is-IS" smtClean="0"/>
              <a:pPr/>
              <a:t>25.5.2024</a:t>
            </a:fld>
            <a:endParaRPr lang="is-IS" dirty="0"/>
          </a:p>
        </p:txBody>
      </p:sp>
      <p:sp>
        <p:nvSpPr>
          <p:cNvPr id="4" name="Síðufótarstaðgengill 3"/>
          <p:cNvSpPr>
            <a:spLocks noGrp="1"/>
          </p:cNvSpPr>
          <p:nvPr>
            <p:ph type="ftr" sz="quarter" idx="2"/>
          </p:nvPr>
        </p:nvSpPr>
        <p:spPr>
          <a:xfrm>
            <a:off x="0" y="9378824"/>
            <a:ext cx="2971800" cy="493712"/>
          </a:xfrm>
          <a:prstGeom prst="rect">
            <a:avLst/>
          </a:prstGeom>
        </p:spPr>
        <p:txBody>
          <a:bodyPr vert="horz" lIns="91420" tIns="45710" rIns="91420" bIns="45710" rtlCol="0" anchor="b"/>
          <a:lstStyle>
            <a:lvl1pPr algn="l">
              <a:defRPr sz="1200"/>
            </a:lvl1pPr>
          </a:lstStyle>
          <a:p>
            <a:endParaRPr lang="is-IS" dirty="0"/>
          </a:p>
        </p:txBody>
      </p:sp>
      <p:sp>
        <p:nvSpPr>
          <p:cNvPr id="5" name="Skyggnunúmersstaðgengill 4"/>
          <p:cNvSpPr>
            <a:spLocks noGrp="1"/>
          </p:cNvSpPr>
          <p:nvPr>
            <p:ph type="sldNum" sz="quarter" idx="3"/>
          </p:nvPr>
        </p:nvSpPr>
        <p:spPr>
          <a:xfrm>
            <a:off x="3884614" y="9378824"/>
            <a:ext cx="2971800" cy="493712"/>
          </a:xfrm>
          <a:prstGeom prst="rect">
            <a:avLst/>
          </a:prstGeom>
        </p:spPr>
        <p:txBody>
          <a:bodyPr vert="horz" lIns="91420" tIns="45710" rIns="91420" bIns="45710" rtlCol="0" anchor="b"/>
          <a:lstStyle>
            <a:lvl1pPr algn="r">
              <a:defRPr sz="1200"/>
            </a:lvl1pPr>
          </a:lstStyle>
          <a:p>
            <a:fld id="{104491F7-D900-426F-8440-6E13F05A78C8}" type="slidenum">
              <a:rPr lang="is-IS" smtClean="0"/>
              <a:pPr/>
              <a:t>‹#›</a:t>
            </a:fld>
            <a:endParaRPr lang="is-IS" dirty="0"/>
          </a:p>
        </p:txBody>
      </p:sp>
    </p:spTree>
    <p:extLst>
      <p:ext uri="{BB962C8B-B14F-4D97-AF65-F5344CB8AC3E}">
        <p14:creationId xmlns:p14="http://schemas.microsoft.com/office/powerpoint/2010/main" val="912067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íðuhaussstaðgengill 1"/>
          <p:cNvSpPr>
            <a:spLocks noGrp="1"/>
          </p:cNvSpPr>
          <p:nvPr>
            <p:ph type="hdr" sz="quarter"/>
          </p:nvPr>
        </p:nvSpPr>
        <p:spPr>
          <a:xfrm>
            <a:off x="0" y="1"/>
            <a:ext cx="2971800" cy="493712"/>
          </a:xfrm>
          <a:prstGeom prst="rect">
            <a:avLst/>
          </a:prstGeom>
        </p:spPr>
        <p:txBody>
          <a:bodyPr vert="horz" lIns="91420" tIns="45710" rIns="91420" bIns="45710" rtlCol="0"/>
          <a:lstStyle>
            <a:lvl1pPr algn="l">
              <a:defRPr sz="1200"/>
            </a:lvl1pPr>
          </a:lstStyle>
          <a:p>
            <a:pPr>
              <a:defRPr/>
            </a:pPr>
            <a:endParaRPr lang="is-IS" dirty="0"/>
          </a:p>
        </p:txBody>
      </p:sp>
      <p:sp>
        <p:nvSpPr>
          <p:cNvPr id="3" name="Dagsetningarstaðgengill 2"/>
          <p:cNvSpPr>
            <a:spLocks noGrp="1"/>
          </p:cNvSpPr>
          <p:nvPr>
            <p:ph type="dt" idx="1"/>
          </p:nvPr>
        </p:nvSpPr>
        <p:spPr>
          <a:xfrm>
            <a:off x="3884614" y="1"/>
            <a:ext cx="2971800" cy="493712"/>
          </a:xfrm>
          <a:prstGeom prst="rect">
            <a:avLst/>
          </a:prstGeom>
        </p:spPr>
        <p:txBody>
          <a:bodyPr vert="horz" lIns="91420" tIns="45710" rIns="91420" bIns="45710" rtlCol="0"/>
          <a:lstStyle>
            <a:lvl1pPr algn="r">
              <a:defRPr sz="1200"/>
            </a:lvl1pPr>
          </a:lstStyle>
          <a:p>
            <a:pPr>
              <a:defRPr/>
            </a:pPr>
            <a:fld id="{569DEEAF-5F7B-4BC2-B333-8F9C2AE78D60}" type="datetimeFigureOut">
              <a:rPr lang="is-IS"/>
              <a:pPr>
                <a:defRPr/>
              </a:pPr>
              <a:t>25.5.2024</a:t>
            </a:fld>
            <a:endParaRPr lang="is-IS" dirty="0"/>
          </a:p>
        </p:txBody>
      </p:sp>
      <p:sp>
        <p:nvSpPr>
          <p:cNvPr id="4" name="Skyggnumyndastaðgengill 3"/>
          <p:cNvSpPr>
            <a:spLocks noGrp="1" noRot="1" noChangeAspect="1"/>
          </p:cNvSpPr>
          <p:nvPr>
            <p:ph type="sldImg" idx="2"/>
          </p:nvPr>
        </p:nvSpPr>
        <p:spPr>
          <a:xfrm>
            <a:off x="954088" y="741363"/>
            <a:ext cx="4949825" cy="3703637"/>
          </a:xfrm>
          <a:prstGeom prst="rect">
            <a:avLst/>
          </a:prstGeom>
          <a:noFill/>
          <a:ln w="12700">
            <a:solidFill>
              <a:prstClr val="black"/>
            </a:solidFill>
          </a:ln>
        </p:spPr>
        <p:txBody>
          <a:bodyPr vert="horz" lIns="91420" tIns="45710" rIns="91420" bIns="45710" rtlCol="0" anchor="ctr"/>
          <a:lstStyle/>
          <a:p>
            <a:pPr lvl="0"/>
            <a:endParaRPr lang="is-IS" noProof="0" dirty="0"/>
          </a:p>
        </p:txBody>
      </p:sp>
      <p:sp>
        <p:nvSpPr>
          <p:cNvPr id="5" name="Minnispunktastaðgengill 4"/>
          <p:cNvSpPr>
            <a:spLocks noGrp="1"/>
          </p:cNvSpPr>
          <p:nvPr>
            <p:ph type="body" sz="quarter" idx="3"/>
          </p:nvPr>
        </p:nvSpPr>
        <p:spPr>
          <a:xfrm>
            <a:off x="685801" y="4690270"/>
            <a:ext cx="5486400" cy="4443412"/>
          </a:xfrm>
          <a:prstGeom prst="rect">
            <a:avLst/>
          </a:prstGeom>
        </p:spPr>
        <p:txBody>
          <a:bodyPr vert="horz" lIns="91420" tIns="45710" rIns="91420" bIns="45710" rtlCol="0"/>
          <a:lstStyle/>
          <a:p>
            <a:pPr lvl="0"/>
            <a:r>
              <a:rPr lang="is-IS" noProof="0"/>
              <a:t>Smelltu til að breyta stílum aðaltexta</a:t>
            </a:r>
          </a:p>
          <a:p>
            <a:pPr lvl="1"/>
            <a:r>
              <a:rPr lang="is-IS" noProof="0"/>
              <a:t>Annað stig</a:t>
            </a:r>
          </a:p>
          <a:p>
            <a:pPr lvl="2"/>
            <a:r>
              <a:rPr lang="is-IS" noProof="0"/>
              <a:t>Þriðja stig</a:t>
            </a:r>
          </a:p>
          <a:p>
            <a:pPr lvl="3"/>
            <a:r>
              <a:rPr lang="is-IS" noProof="0"/>
              <a:t>Fjórða stig</a:t>
            </a:r>
          </a:p>
          <a:p>
            <a:pPr lvl="4"/>
            <a:r>
              <a:rPr lang="is-IS" noProof="0"/>
              <a:t>Fimmta stig</a:t>
            </a:r>
          </a:p>
        </p:txBody>
      </p:sp>
      <p:sp>
        <p:nvSpPr>
          <p:cNvPr id="6" name="Síðufótarstaðgengill 5"/>
          <p:cNvSpPr>
            <a:spLocks noGrp="1"/>
          </p:cNvSpPr>
          <p:nvPr>
            <p:ph type="ftr" sz="quarter" idx="4"/>
          </p:nvPr>
        </p:nvSpPr>
        <p:spPr>
          <a:xfrm>
            <a:off x="0" y="9378824"/>
            <a:ext cx="2971800" cy="493712"/>
          </a:xfrm>
          <a:prstGeom prst="rect">
            <a:avLst/>
          </a:prstGeom>
        </p:spPr>
        <p:txBody>
          <a:bodyPr vert="horz" lIns="91420" tIns="45710" rIns="91420" bIns="45710" rtlCol="0" anchor="b"/>
          <a:lstStyle>
            <a:lvl1pPr algn="l">
              <a:defRPr sz="1200"/>
            </a:lvl1pPr>
          </a:lstStyle>
          <a:p>
            <a:pPr>
              <a:defRPr/>
            </a:pPr>
            <a:endParaRPr lang="is-IS" dirty="0"/>
          </a:p>
        </p:txBody>
      </p:sp>
      <p:sp>
        <p:nvSpPr>
          <p:cNvPr id="7" name="Skyggnunúmersstaðgengill 6"/>
          <p:cNvSpPr>
            <a:spLocks noGrp="1"/>
          </p:cNvSpPr>
          <p:nvPr>
            <p:ph type="sldNum" sz="quarter" idx="5"/>
          </p:nvPr>
        </p:nvSpPr>
        <p:spPr>
          <a:xfrm>
            <a:off x="3884614" y="9378824"/>
            <a:ext cx="2971800" cy="493712"/>
          </a:xfrm>
          <a:prstGeom prst="rect">
            <a:avLst/>
          </a:prstGeom>
        </p:spPr>
        <p:txBody>
          <a:bodyPr vert="horz" lIns="91420" tIns="45710" rIns="91420" bIns="45710" rtlCol="0" anchor="b"/>
          <a:lstStyle>
            <a:lvl1pPr algn="r">
              <a:defRPr sz="1200"/>
            </a:lvl1pPr>
          </a:lstStyle>
          <a:p>
            <a:pPr>
              <a:defRPr/>
            </a:pPr>
            <a:fld id="{0E7A0564-ECC4-4730-90AE-0F173C815A50}" type="slidenum">
              <a:rPr lang="is-IS"/>
              <a:pPr>
                <a:defRPr/>
              </a:pPr>
              <a:t>‹#›</a:t>
            </a:fld>
            <a:endParaRPr lang="is-IS" dirty="0"/>
          </a:p>
        </p:txBody>
      </p:sp>
    </p:spTree>
    <p:extLst>
      <p:ext uri="{BB962C8B-B14F-4D97-AF65-F5344CB8AC3E}">
        <p14:creationId xmlns:p14="http://schemas.microsoft.com/office/powerpoint/2010/main" val="2336869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6957" algn="l" rtl="0" eaLnBrk="0" fontAlgn="base" hangingPunct="0">
      <a:spcBef>
        <a:spcPct val="30000"/>
      </a:spcBef>
      <a:spcAft>
        <a:spcPct val="0"/>
      </a:spcAft>
      <a:defRPr sz="1200" kern="1200">
        <a:solidFill>
          <a:schemeClr val="tx1"/>
        </a:solidFill>
        <a:latin typeface="+mn-lt"/>
        <a:ea typeface="+mn-ea"/>
        <a:cs typeface="+mn-cs"/>
      </a:defRPr>
    </a:lvl2pPr>
    <a:lvl3pPr marL="913909" algn="l" rtl="0" eaLnBrk="0" fontAlgn="base" hangingPunct="0">
      <a:spcBef>
        <a:spcPct val="30000"/>
      </a:spcBef>
      <a:spcAft>
        <a:spcPct val="0"/>
      </a:spcAft>
      <a:defRPr sz="1200" kern="1200">
        <a:solidFill>
          <a:schemeClr val="tx1"/>
        </a:solidFill>
        <a:latin typeface="+mn-lt"/>
        <a:ea typeface="+mn-ea"/>
        <a:cs typeface="+mn-cs"/>
      </a:defRPr>
    </a:lvl3pPr>
    <a:lvl4pPr marL="1370864" algn="l" rtl="0" eaLnBrk="0" fontAlgn="base" hangingPunct="0">
      <a:spcBef>
        <a:spcPct val="30000"/>
      </a:spcBef>
      <a:spcAft>
        <a:spcPct val="0"/>
      </a:spcAft>
      <a:defRPr sz="1200" kern="1200">
        <a:solidFill>
          <a:schemeClr val="tx1"/>
        </a:solidFill>
        <a:latin typeface="+mn-lt"/>
        <a:ea typeface="+mn-ea"/>
        <a:cs typeface="+mn-cs"/>
      </a:defRPr>
    </a:lvl4pPr>
    <a:lvl5pPr marL="1827818" algn="l" rtl="0" eaLnBrk="0" fontAlgn="base" hangingPunct="0">
      <a:spcBef>
        <a:spcPct val="30000"/>
      </a:spcBef>
      <a:spcAft>
        <a:spcPct val="0"/>
      </a:spcAft>
      <a:defRPr sz="1200" kern="1200">
        <a:solidFill>
          <a:schemeClr val="tx1"/>
        </a:solidFill>
        <a:latin typeface="+mn-lt"/>
        <a:ea typeface="+mn-ea"/>
        <a:cs typeface="+mn-cs"/>
      </a:defRPr>
    </a:lvl5pPr>
    <a:lvl6pPr marL="2284772" algn="l" defTabSz="913909" rtl="0" eaLnBrk="1" latinLnBrk="0" hangingPunct="1">
      <a:defRPr sz="1200" kern="1200">
        <a:solidFill>
          <a:schemeClr val="tx1"/>
        </a:solidFill>
        <a:latin typeface="+mn-lt"/>
        <a:ea typeface="+mn-ea"/>
        <a:cs typeface="+mn-cs"/>
      </a:defRPr>
    </a:lvl6pPr>
    <a:lvl7pPr marL="2741725" algn="l" defTabSz="913909" rtl="0" eaLnBrk="1" latinLnBrk="0" hangingPunct="1">
      <a:defRPr sz="1200" kern="1200">
        <a:solidFill>
          <a:schemeClr val="tx1"/>
        </a:solidFill>
        <a:latin typeface="+mn-lt"/>
        <a:ea typeface="+mn-ea"/>
        <a:cs typeface="+mn-cs"/>
      </a:defRPr>
    </a:lvl7pPr>
    <a:lvl8pPr marL="3198680" algn="l" defTabSz="913909" rtl="0" eaLnBrk="1" latinLnBrk="0" hangingPunct="1">
      <a:defRPr sz="1200" kern="1200">
        <a:solidFill>
          <a:schemeClr val="tx1"/>
        </a:solidFill>
        <a:latin typeface="+mn-lt"/>
        <a:ea typeface="+mn-ea"/>
        <a:cs typeface="+mn-cs"/>
      </a:defRPr>
    </a:lvl8pPr>
    <a:lvl9pPr marL="3655632" algn="l" defTabSz="9139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1</a:t>
            </a:fld>
            <a:endParaRPr lang="is-IS" dirty="0"/>
          </a:p>
        </p:txBody>
      </p:sp>
    </p:spTree>
    <p:extLst>
      <p:ext uri="{BB962C8B-B14F-4D97-AF65-F5344CB8AC3E}">
        <p14:creationId xmlns:p14="http://schemas.microsoft.com/office/powerpoint/2010/main" val="4262997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10</a:t>
            </a:fld>
            <a:endParaRPr lang="is-IS"/>
          </a:p>
        </p:txBody>
      </p:sp>
    </p:spTree>
    <p:extLst>
      <p:ext uri="{BB962C8B-B14F-4D97-AF65-F5344CB8AC3E}">
        <p14:creationId xmlns:p14="http://schemas.microsoft.com/office/powerpoint/2010/main" val="299546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11</a:t>
            </a:fld>
            <a:endParaRPr lang="is-IS"/>
          </a:p>
        </p:txBody>
      </p:sp>
    </p:spTree>
    <p:extLst>
      <p:ext uri="{BB962C8B-B14F-4D97-AF65-F5344CB8AC3E}">
        <p14:creationId xmlns:p14="http://schemas.microsoft.com/office/powerpoint/2010/main" val="2353778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12</a:t>
            </a:fld>
            <a:endParaRPr lang="is-IS"/>
          </a:p>
        </p:txBody>
      </p:sp>
    </p:spTree>
    <p:extLst>
      <p:ext uri="{BB962C8B-B14F-4D97-AF65-F5344CB8AC3E}">
        <p14:creationId xmlns:p14="http://schemas.microsoft.com/office/powerpoint/2010/main" val="113516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13</a:t>
            </a:fld>
            <a:endParaRPr lang="is-IS"/>
          </a:p>
        </p:txBody>
      </p:sp>
    </p:spTree>
    <p:extLst>
      <p:ext uri="{BB962C8B-B14F-4D97-AF65-F5344CB8AC3E}">
        <p14:creationId xmlns:p14="http://schemas.microsoft.com/office/powerpoint/2010/main" val="2398539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14</a:t>
            </a:fld>
            <a:endParaRPr lang="is-IS"/>
          </a:p>
        </p:txBody>
      </p:sp>
    </p:spTree>
    <p:extLst>
      <p:ext uri="{BB962C8B-B14F-4D97-AF65-F5344CB8AC3E}">
        <p14:creationId xmlns:p14="http://schemas.microsoft.com/office/powerpoint/2010/main" val="1262097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15</a:t>
            </a:fld>
            <a:endParaRPr lang="is-IS"/>
          </a:p>
        </p:txBody>
      </p:sp>
    </p:spTree>
    <p:extLst>
      <p:ext uri="{BB962C8B-B14F-4D97-AF65-F5344CB8AC3E}">
        <p14:creationId xmlns:p14="http://schemas.microsoft.com/office/powerpoint/2010/main" val="2037155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16</a:t>
            </a:fld>
            <a:endParaRPr lang="is-IS"/>
          </a:p>
        </p:txBody>
      </p:sp>
    </p:spTree>
    <p:extLst>
      <p:ext uri="{BB962C8B-B14F-4D97-AF65-F5344CB8AC3E}">
        <p14:creationId xmlns:p14="http://schemas.microsoft.com/office/powerpoint/2010/main" val="388499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17</a:t>
            </a:fld>
            <a:endParaRPr lang="is-IS"/>
          </a:p>
        </p:txBody>
      </p:sp>
    </p:spTree>
    <p:extLst>
      <p:ext uri="{BB962C8B-B14F-4D97-AF65-F5344CB8AC3E}">
        <p14:creationId xmlns:p14="http://schemas.microsoft.com/office/powerpoint/2010/main" val="3833545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18</a:t>
            </a:fld>
            <a:endParaRPr lang="is-IS"/>
          </a:p>
        </p:txBody>
      </p:sp>
    </p:spTree>
    <p:extLst>
      <p:ext uri="{BB962C8B-B14F-4D97-AF65-F5344CB8AC3E}">
        <p14:creationId xmlns:p14="http://schemas.microsoft.com/office/powerpoint/2010/main" val="3354518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19</a:t>
            </a:fld>
            <a:endParaRPr lang="is-IS"/>
          </a:p>
        </p:txBody>
      </p:sp>
    </p:spTree>
    <p:extLst>
      <p:ext uri="{BB962C8B-B14F-4D97-AF65-F5344CB8AC3E}">
        <p14:creationId xmlns:p14="http://schemas.microsoft.com/office/powerpoint/2010/main" val="88711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2</a:t>
            </a:fld>
            <a:endParaRPr lang="is-IS" dirty="0"/>
          </a:p>
        </p:txBody>
      </p:sp>
    </p:spTree>
    <p:extLst>
      <p:ext uri="{BB962C8B-B14F-4D97-AF65-F5344CB8AC3E}">
        <p14:creationId xmlns:p14="http://schemas.microsoft.com/office/powerpoint/2010/main" val="649752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20</a:t>
            </a:fld>
            <a:endParaRPr lang="is-IS"/>
          </a:p>
        </p:txBody>
      </p:sp>
    </p:spTree>
    <p:extLst>
      <p:ext uri="{BB962C8B-B14F-4D97-AF65-F5344CB8AC3E}">
        <p14:creationId xmlns:p14="http://schemas.microsoft.com/office/powerpoint/2010/main" val="887271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21</a:t>
            </a:fld>
            <a:endParaRPr lang="is-IS" dirty="0"/>
          </a:p>
        </p:txBody>
      </p:sp>
    </p:spTree>
    <p:extLst>
      <p:ext uri="{BB962C8B-B14F-4D97-AF65-F5344CB8AC3E}">
        <p14:creationId xmlns:p14="http://schemas.microsoft.com/office/powerpoint/2010/main" val="2251237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22</a:t>
            </a:fld>
            <a:endParaRPr lang="is-IS" dirty="0"/>
          </a:p>
        </p:txBody>
      </p:sp>
    </p:spTree>
    <p:extLst>
      <p:ext uri="{BB962C8B-B14F-4D97-AF65-F5344CB8AC3E}">
        <p14:creationId xmlns:p14="http://schemas.microsoft.com/office/powerpoint/2010/main" val="2046587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23</a:t>
            </a:fld>
            <a:endParaRPr lang="is-IS" dirty="0"/>
          </a:p>
        </p:txBody>
      </p:sp>
    </p:spTree>
    <p:extLst>
      <p:ext uri="{BB962C8B-B14F-4D97-AF65-F5344CB8AC3E}">
        <p14:creationId xmlns:p14="http://schemas.microsoft.com/office/powerpoint/2010/main" val="3937721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24</a:t>
            </a:fld>
            <a:endParaRPr lang="is-IS" dirty="0"/>
          </a:p>
        </p:txBody>
      </p:sp>
    </p:spTree>
    <p:extLst>
      <p:ext uri="{BB962C8B-B14F-4D97-AF65-F5344CB8AC3E}">
        <p14:creationId xmlns:p14="http://schemas.microsoft.com/office/powerpoint/2010/main" val="837406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25</a:t>
            </a:fld>
            <a:endParaRPr lang="is-IS" dirty="0"/>
          </a:p>
        </p:txBody>
      </p:sp>
    </p:spTree>
    <p:extLst>
      <p:ext uri="{BB962C8B-B14F-4D97-AF65-F5344CB8AC3E}">
        <p14:creationId xmlns:p14="http://schemas.microsoft.com/office/powerpoint/2010/main" val="2018609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26</a:t>
            </a:fld>
            <a:endParaRPr lang="is-IS" dirty="0"/>
          </a:p>
        </p:txBody>
      </p:sp>
    </p:spTree>
    <p:extLst>
      <p:ext uri="{BB962C8B-B14F-4D97-AF65-F5344CB8AC3E}">
        <p14:creationId xmlns:p14="http://schemas.microsoft.com/office/powerpoint/2010/main" val="3910674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27</a:t>
            </a:fld>
            <a:endParaRPr lang="is-IS" dirty="0"/>
          </a:p>
        </p:txBody>
      </p:sp>
    </p:spTree>
    <p:extLst>
      <p:ext uri="{BB962C8B-B14F-4D97-AF65-F5344CB8AC3E}">
        <p14:creationId xmlns:p14="http://schemas.microsoft.com/office/powerpoint/2010/main" val="112914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28</a:t>
            </a:fld>
            <a:endParaRPr lang="is-IS" dirty="0"/>
          </a:p>
        </p:txBody>
      </p:sp>
    </p:spTree>
    <p:extLst>
      <p:ext uri="{BB962C8B-B14F-4D97-AF65-F5344CB8AC3E}">
        <p14:creationId xmlns:p14="http://schemas.microsoft.com/office/powerpoint/2010/main" val="1957564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29</a:t>
            </a:fld>
            <a:endParaRPr lang="is-IS" dirty="0"/>
          </a:p>
        </p:txBody>
      </p:sp>
    </p:spTree>
    <p:extLst>
      <p:ext uri="{BB962C8B-B14F-4D97-AF65-F5344CB8AC3E}">
        <p14:creationId xmlns:p14="http://schemas.microsoft.com/office/powerpoint/2010/main" val="215384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3</a:t>
            </a:fld>
            <a:endParaRPr lang="is-IS" dirty="0"/>
          </a:p>
        </p:txBody>
      </p:sp>
    </p:spTree>
    <p:extLst>
      <p:ext uri="{BB962C8B-B14F-4D97-AF65-F5344CB8AC3E}">
        <p14:creationId xmlns:p14="http://schemas.microsoft.com/office/powerpoint/2010/main" val="1419302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30</a:t>
            </a:fld>
            <a:endParaRPr lang="is-IS" dirty="0"/>
          </a:p>
        </p:txBody>
      </p:sp>
    </p:spTree>
    <p:extLst>
      <p:ext uri="{BB962C8B-B14F-4D97-AF65-F5344CB8AC3E}">
        <p14:creationId xmlns:p14="http://schemas.microsoft.com/office/powerpoint/2010/main" val="3295703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4</a:t>
            </a:fld>
            <a:endParaRPr lang="is-IS" dirty="0"/>
          </a:p>
        </p:txBody>
      </p:sp>
    </p:spTree>
    <p:extLst>
      <p:ext uri="{BB962C8B-B14F-4D97-AF65-F5344CB8AC3E}">
        <p14:creationId xmlns:p14="http://schemas.microsoft.com/office/powerpoint/2010/main" val="1787509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5</a:t>
            </a:fld>
            <a:endParaRPr lang="is-IS" dirty="0"/>
          </a:p>
        </p:txBody>
      </p:sp>
    </p:spTree>
    <p:extLst>
      <p:ext uri="{BB962C8B-B14F-4D97-AF65-F5344CB8AC3E}">
        <p14:creationId xmlns:p14="http://schemas.microsoft.com/office/powerpoint/2010/main" val="287802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6</a:t>
            </a:fld>
            <a:endParaRPr lang="is-IS" dirty="0"/>
          </a:p>
        </p:txBody>
      </p:sp>
    </p:spTree>
    <p:extLst>
      <p:ext uri="{BB962C8B-B14F-4D97-AF65-F5344CB8AC3E}">
        <p14:creationId xmlns:p14="http://schemas.microsoft.com/office/powerpoint/2010/main" val="4149871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7</a:t>
            </a:fld>
            <a:endParaRPr lang="is-IS" dirty="0"/>
          </a:p>
        </p:txBody>
      </p:sp>
    </p:spTree>
    <p:extLst>
      <p:ext uri="{BB962C8B-B14F-4D97-AF65-F5344CB8AC3E}">
        <p14:creationId xmlns:p14="http://schemas.microsoft.com/office/powerpoint/2010/main" val="880992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8</a:t>
            </a:fld>
            <a:endParaRPr lang="is-IS"/>
          </a:p>
        </p:txBody>
      </p:sp>
    </p:spTree>
    <p:extLst>
      <p:ext uri="{BB962C8B-B14F-4D97-AF65-F5344CB8AC3E}">
        <p14:creationId xmlns:p14="http://schemas.microsoft.com/office/powerpoint/2010/main" val="697242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10"/>
          </p:nvPr>
        </p:nvSpPr>
        <p:spPr/>
        <p:txBody>
          <a:bodyPr/>
          <a:lstStyle/>
          <a:p>
            <a:pPr>
              <a:defRPr/>
            </a:pPr>
            <a:fld id="{0E7A0564-ECC4-4730-90AE-0F173C815A50}" type="slidenum">
              <a:rPr lang="is-IS" smtClean="0"/>
              <a:pPr>
                <a:defRPr/>
              </a:pPr>
              <a:t>9</a:t>
            </a:fld>
            <a:endParaRPr lang="is-IS"/>
          </a:p>
        </p:txBody>
      </p:sp>
    </p:spTree>
    <p:extLst>
      <p:ext uri="{BB962C8B-B14F-4D97-AF65-F5344CB8AC3E}">
        <p14:creationId xmlns:p14="http://schemas.microsoft.com/office/powerpoint/2010/main" val="1961268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3311" y="2366163"/>
            <a:ext cx="8650844" cy="1632681"/>
          </a:xfrm>
        </p:spPr>
        <p:txBody>
          <a:bodyPr/>
          <a:lstStyle/>
          <a:p>
            <a:r>
              <a:rPr lang="en-US"/>
              <a:t>Click to edit Master title style</a:t>
            </a:r>
            <a:endParaRPr lang="is-IS"/>
          </a:p>
        </p:txBody>
      </p:sp>
      <p:sp>
        <p:nvSpPr>
          <p:cNvPr id="3" name="Subtitle 2"/>
          <p:cNvSpPr>
            <a:spLocks noGrp="1"/>
          </p:cNvSpPr>
          <p:nvPr>
            <p:ph type="subTitle" idx="1"/>
          </p:nvPr>
        </p:nvSpPr>
        <p:spPr>
          <a:xfrm>
            <a:off x="1526621" y="4316201"/>
            <a:ext cx="7124224" cy="1946522"/>
          </a:xfrm>
        </p:spPr>
        <p:txBody>
          <a:bodyPr/>
          <a:lstStyle>
            <a:lvl1pPr marL="0" indent="0" algn="ctr">
              <a:buNone/>
              <a:defRPr/>
            </a:lvl1pPr>
            <a:lvl2pPr marL="453644" indent="0" algn="ctr">
              <a:buNone/>
              <a:defRPr/>
            </a:lvl2pPr>
            <a:lvl3pPr marL="907290" indent="0" algn="ctr">
              <a:buNone/>
              <a:defRPr/>
            </a:lvl3pPr>
            <a:lvl4pPr marL="1360932" indent="0" algn="ctr">
              <a:buNone/>
              <a:defRPr/>
            </a:lvl4pPr>
            <a:lvl5pPr marL="1814578" indent="0" algn="ctr">
              <a:buNone/>
              <a:defRPr/>
            </a:lvl5pPr>
            <a:lvl6pPr marL="2268221" indent="0" algn="ctr">
              <a:buNone/>
              <a:defRPr/>
            </a:lvl6pPr>
            <a:lvl7pPr marL="2721868" indent="0" algn="ctr">
              <a:buNone/>
              <a:defRPr/>
            </a:lvl7pPr>
            <a:lvl8pPr marL="3175511" indent="0" algn="ctr">
              <a:buNone/>
              <a:defRPr/>
            </a:lvl8pPr>
            <a:lvl9pPr marL="3629154" indent="0" algn="ctr">
              <a:buNone/>
              <a:defRPr/>
            </a:lvl9pPr>
          </a:lstStyle>
          <a:p>
            <a:r>
              <a:rPr lang="en-US"/>
              <a:t>Click to edit Master subtitle style</a:t>
            </a:r>
            <a:endParaRPr lang="is-I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GB" dirty="0"/>
              <a:t>Jón Torfi Jónasson 10th Nordic Conference on Adult Education and Learning</a:t>
            </a:r>
            <a:endParaRPr lang="is-IS" dirty="0"/>
          </a:p>
        </p:txBody>
      </p:sp>
      <p:sp>
        <p:nvSpPr>
          <p:cNvPr id="6" name="Slide Number Placeholder 5"/>
          <p:cNvSpPr>
            <a:spLocks noGrp="1"/>
          </p:cNvSpPr>
          <p:nvPr>
            <p:ph type="sldNum" sz="quarter" idx="12"/>
          </p:nvPr>
        </p:nvSpPr>
        <p:spPr/>
        <p:txBody>
          <a:bodyPr/>
          <a:lstStyle>
            <a:lvl1pPr>
              <a:defRPr/>
            </a:lvl1pPr>
          </a:lstStyle>
          <a:p>
            <a:pPr>
              <a:defRPr/>
            </a:pPr>
            <a:fld id="{3EB71ACA-EBFD-4E0A-B175-7FC5E804B2CF}"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GB" dirty="0"/>
              <a:t>Jón Torfi Jónasson 10th Nordic Conference on Adult Education and Learning</a:t>
            </a:r>
            <a:endParaRPr lang="is-IS" dirty="0"/>
          </a:p>
        </p:txBody>
      </p:sp>
      <p:sp>
        <p:nvSpPr>
          <p:cNvPr id="6" name="Slide Number Placeholder 5"/>
          <p:cNvSpPr>
            <a:spLocks noGrp="1"/>
          </p:cNvSpPr>
          <p:nvPr>
            <p:ph type="sldNum" sz="quarter" idx="12"/>
          </p:nvPr>
        </p:nvSpPr>
        <p:spPr/>
        <p:txBody>
          <a:bodyPr/>
          <a:lstStyle>
            <a:lvl1pPr>
              <a:defRPr/>
            </a:lvl1pPr>
          </a:lstStyle>
          <a:p>
            <a:pPr>
              <a:defRPr/>
            </a:pPr>
            <a:fld id="{B153A553-AE11-4F40-A436-FF2202BD43F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89262" y="1204994"/>
            <a:ext cx="2291697" cy="5599025"/>
          </a:xfrm>
        </p:spPr>
        <p:txBody>
          <a:bodyPr vert="eaVert"/>
          <a:lstStyle/>
          <a:p>
            <a:r>
              <a:rPr lang="en-US"/>
              <a:t>Click to edit Master title style</a:t>
            </a:r>
            <a:endParaRPr lang="is-IS"/>
          </a:p>
        </p:txBody>
      </p:sp>
      <p:sp>
        <p:nvSpPr>
          <p:cNvPr id="3" name="Vertical Text Placeholder 2"/>
          <p:cNvSpPr>
            <a:spLocks noGrp="1"/>
          </p:cNvSpPr>
          <p:nvPr>
            <p:ph type="body" orient="vert" idx="1"/>
          </p:nvPr>
        </p:nvSpPr>
        <p:spPr>
          <a:xfrm>
            <a:off x="508882" y="1204994"/>
            <a:ext cx="6710765" cy="5599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GB" dirty="0"/>
              <a:t>Jón Torfi Jónasson 10th Nordic Conference on Adult Education and Learning</a:t>
            </a:r>
            <a:endParaRPr lang="is-IS" dirty="0"/>
          </a:p>
        </p:txBody>
      </p:sp>
      <p:sp>
        <p:nvSpPr>
          <p:cNvPr id="6" name="Slide Number Placeholder 5"/>
          <p:cNvSpPr>
            <a:spLocks noGrp="1"/>
          </p:cNvSpPr>
          <p:nvPr>
            <p:ph type="sldNum" sz="quarter" idx="12"/>
          </p:nvPr>
        </p:nvSpPr>
        <p:spPr/>
        <p:txBody>
          <a:bodyPr/>
          <a:lstStyle>
            <a:lvl1pPr>
              <a:defRPr/>
            </a:lvl1pPr>
          </a:lstStyle>
          <a:p>
            <a:pPr>
              <a:defRPr/>
            </a:pPr>
            <a:fld id="{A4A309F0-BC5F-4695-B01F-531DDCE220C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GB" dirty="0"/>
              <a:t>Jón Torfi Jónasson 10th Nordic Conference on Adult Education and Learning</a:t>
            </a:r>
            <a:endParaRPr lang="is-IS" dirty="0"/>
          </a:p>
        </p:txBody>
      </p:sp>
      <p:sp>
        <p:nvSpPr>
          <p:cNvPr id="6" name="Slide Number Placeholder 5"/>
          <p:cNvSpPr>
            <a:spLocks noGrp="1"/>
          </p:cNvSpPr>
          <p:nvPr>
            <p:ph type="sldNum" sz="quarter" idx="12"/>
          </p:nvPr>
        </p:nvSpPr>
        <p:spPr/>
        <p:txBody>
          <a:bodyPr/>
          <a:lstStyle>
            <a:lvl1pPr>
              <a:defRPr/>
            </a:lvl1pPr>
          </a:lstStyle>
          <a:p>
            <a:pPr>
              <a:defRPr/>
            </a:pPr>
            <a:fld id="{CD37B114-7A5A-43A8-A456-5AB7E6AEFE35}"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949" y="4894517"/>
            <a:ext cx="8650844" cy="1512786"/>
          </a:xfrm>
        </p:spPr>
        <p:txBody>
          <a:bodyPr anchor="t"/>
          <a:lstStyle>
            <a:lvl1pPr algn="l">
              <a:defRPr sz="4000" b="1" cap="all"/>
            </a:lvl1pPr>
          </a:lstStyle>
          <a:p>
            <a:r>
              <a:rPr lang="en-US"/>
              <a:t>Click to edit Master title style</a:t>
            </a:r>
            <a:endParaRPr lang="is-IS"/>
          </a:p>
        </p:txBody>
      </p:sp>
      <p:sp>
        <p:nvSpPr>
          <p:cNvPr id="3" name="Text Placeholder 2"/>
          <p:cNvSpPr>
            <a:spLocks noGrp="1"/>
          </p:cNvSpPr>
          <p:nvPr>
            <p:ph type="body" idx="1"/>
          </p:nvPr>
        </p:nvSpPr>
        <p:spPr>
          <a:xfrm>
            <a:off x="803949" y="3228338"/>
            <a:ext cx="8650844" cy="1666180"/>
          </a:xfrm>
        </p:spPr>
        <p:txBody>
          <a:bodyPr anchor="b"/>
          <a:lstStyle>
            <a:lvl1pPr marL="0" indent="0">
              <a:buNone/>
              <a:defRPr sz="2000"/>
            </a:lvl1pPr>
            <a:lvl2pPr marL="453644" indent="0">
              <a:buNone/>
              <a:defRPr sz="1800"/>
            </a:lvl2pPr>
            <a:lvl3pPr marL="907290" indent="0">
              <a:buNone/>
              <a:defRPr sz="1600"/>
            </a:lvl3pPr>
            <a:lvl4pPr marL="1360932" indent="0">
              <a:buNone/>
              <a:defRPr sz="1400"/>
            </a:lvl4pPr>
            <a:lvl5pPr marL="1814578" indent="0">
              <a:buNone/>
              <a:defRPr sz="1400"/>
            </a:lvl5pPr>
            <a:lvl6pPr marL="2268221" indent="0">
              <a:buNone/>
              <a:defRPr sz="1400"/>
            </a:lvl6pPr>
            <a:lvl7pPr marL="2721868" indent="0">
              <a:buNone/>
              <a:defRPr sz="1400"/>
            </a:lvl7pPr>
            <a:lvl8pPr marL="3175511" indent="0">
              <a:buNone/>
              <a:defRPr sz="1400"/>
            </a:lvl8pPr>
            <a:lvl9pPr marL="3629154"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GB" dirty="0"/>
              <a:t>Jón Torfi Jónasson 10th Nordic Conference on Adult Education and Learning</a:t>
            </a:r>
            <a:endParaRPr lang="is-IS" dirty="0"/>
          </a:p>
        </p:txBody>
      </p:sp>
      <p:sp>
        <p:nvSpPr>
          <p:cNvPr id="6" name="Slide Number Placeholder 5"/>
          <p:cNvSpPr>
            <a:spLocks noGrp="1"/>
          </p:cNvSpPr>
          <p:nvPr>
            <p:ph type="sldNum" sz="quarter" idx="12"/>
          </p:nvPr>
        </p:nvSpPr>
        <p:spPr/>
        <p:txBody>
          <a:bodyPr/>
          <a:lstStyle>
            <a:lvl1pPr>
              <a:defRPr/>
            </a:lvl1pPr>
          </a:lstStyle>
          <a:p>
            <a:pPr>
              <a:defRPr/>
            </a:pPr>
            <a:fld id="{FC60100D-B1EB-44DA-AA59-112EA3B1AA54}"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Content Placeholder 2"/>
          <p:cNvSpPr>
            <a:spLocks noGrp="1"/>
          </p:cNvSpPr>
          <p:nvPr>
            <p:ph sz="half" idx="1"/>
          </p:nvPr>
        </p:nvSpPr>
        <p:spPr>
          <a:xfrm>
            <a:off x="508874" y="2395127"/>
            <a:ext cx="4495046" cy="4408887"/>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p:cNvSpPr>
            <a:spLocks noGrp="1"/>
          </p:cNvSpPr>
          <p:nvPr>
            <p:ph sz="half" idx="2"/>
          </p:nvPr>
        </p:nvSpPr>
        <p:spPr>
          <a:xfrm>
            <a:off x="5173544" y="2395127"/>
            <a:ext cx="4495046" cy="4408887"/>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GB" dirty="0"/>
              <a:t>Jón Torfi Jónasson 10th Nordic Conference on Adult Education and Learning</a:t>
            </a:r>
            <a:endParaRPr lang="is-IS" dirty="0"/>
          </a:p>
        </p:txBody>
      </p:sp>
      <p:sp>
        <p:nvSpPr>
          <p:cNvPr id="7" name="Slide Number Placeholder 5"/>
          <p:cNvSpPr>
            <a:spLocks noGrp="1"/>
          </p:cNvSpPr>
          <p:nvPr>
            <p:ph type="sldNum" sz="quarter" idx="12"/>
          </p:nvPr>
        </p:nvSpPr>
        <p:spPr/>
        <p:txBody>
          <a:bodyPr/>
          <a:lstStyle>
            <a:lvl1pPr>
              <a:defRPr/>
            </a:lvl1pPr>
          </a:lstStyle>
          <a:p>
            <a:pPr>
              <a:defRPr/>
            </a:pPr>
            <a:fld id="{9CAA9832-EE32-48A6-A8BE-EDE61DAF534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873" y="1051269"/>
            <a:ext cx="9159717" cy="1269471"/>
          </a:xfrm>
        </p:spPr>
        <p:txBody>
          <a:bodyPr/>
          <a:lstStyle>
            <a:lvl1pPr>
              <a:defRPr/>
            </a:lvl1pPr>
          </a:lstStyle>
          <a:p>
            <a:r>
              <a:rPr lang="en-US"/>
              <a:t>Click to edit Master title style</a:t>
            </a:r>
            <a:endParaRPr lang="is-IS"/>
          </a:p>
        </p:txBody>
      </p:sp>
      <p:sp>
        <p:nvSpPr>
          <p:cNvPr id="3" name="Text Placeholder 2"/>
          <p:cNvSpPr>
            <a:spLocks noGrp="1"/>
          </p:cNvSpPr>
          <p:nvPr>
            <p:ph type="body" idx="1"/>
          </p:nvPr>
        </p:nvSpPr>
        <p:spPr>
          <a:xfrm>
            <a:off x="508873" y="2354029"/>
            <a:ext cx="4496814" cy="710552"/>
          </a:xfrm>
        </p:spPr>
        <p:txBody>
          <a:bodyPr anchor="b"/>
          <a:lstStyle>
            <a:lvl1pPr marL="0" indent="0">
              <a:buNone/>
              <a:defRPr sz="2300" b="1"/>
            </a:lvl1pPr>
            <a:lvl2pPr marL="453644" indent="0">
              <a:buNone/>
              <a:defRPr sz="2000" b="1"/>
            </a:lvl2pPr>
            <a:lvl3pPr marL="907290" indent="0">
              <a:buNone/>
              <a:defRPr sz="1800" b="1"/>
            </a:lvl3pPr>
            <a:lvl4pPr marL="1360932" indent="0">
              <a:buNone/>
              <a:defRPr sz="1600" b="1"/>
            </a:lvl4pPr>
            <a:lvl5pPr marL="1814578" indent="0">
              <a:buNone/>
              <a:defRPr sz="1600" b="1"/>
            </a:lvl5pPr>
            <a:lvl6pPr marL="2268221" indent="0">
              <a:buNone/>
              <a:defRPr sz="1600" b="1"/>
            </a:lvl6pPr>
            <a:lvl7pPr marL="2721868" indent="0">
              <a:buNone/>
              <a:defRPr sz="1600" b="1"/>
            </a:lvl7pPr>
            <a:lvl8pPr marL="3175511" indent="0">
              <a:buNone/>
              <a:defRPr sz="1600" b="1"/>
            </a:lvl8pPr>
            <a:lvl9pPr marL="3629154" indent="0">
              <a:buNone/>
              <a:defRPr sz="1600" b="1"/>
            </a:lvl9pPr>
          </a:lstStyle>
          <a:p>
            <a:pPr lvl="0"/>
            <a:r>
              <a:rPr lang="en-US"/>
              <a:t>Click to edit Master text styles</a:t>
            </a:r>
          </a:p>
        </p:txBody>
      </p:sp>
      <p:sp>
        <p:nvSpPr>
          <p:cNvPr id="4" name="Content Placeholder 3"/>
          <p:cNvSpPr>
            <a:spLocks noGrp="1"/>
          </p:cNvSpPr>
          <p:nvPr>
            <p:ph sz="half" idx="2"/>
          </p:nvPr>
        </p:nvSpPr>
        <p:spPr>
          <a:xfrm>
            <a:off x="508873" y="3064577"/>
            <a:ext cx="4496814" cy="3739436"/>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p:cNvSpPr>
            <a:spLocks noGrp="1"/>
          </p:cNvSpPr>
          <p:nvPr>
            <p:ph type="body" sz="quarter" idx="3"/>
          </p:nvPr>
        </p:nvSpPr>
        <p:spPr>
          <a:xfrm>
            <a:off x="5170017" y="2354029"/>
            <a:ext cx="4498580" cy="710552"/>
          </a:xfrm>
        </p:spPr>
        <p:txBody>
          <a:bodyPr anchor="b"/>
          <a:lstStyle>
            <a:lvl1pPr marL="0" indent="0">
              <a:buNone/>
              <a:defRPr sz="2300" b="1"/>
            </a:lvl1pPr>
            <a:lvl2pPr marL="453644" indent="0">
              <a:buNone/>
              <a:defRPr sz="2000" b="1"/>
            </a:lvl2pPr>
            <a:lvl3pPr marL="907290" indent="0">
              <a:buNone/>
              <a:defRPr sz="1800" b="1"/>
            </a:lvl3pPr>
            <a:lvl4pPr marL="1360932" indent="0">
              <a:buNone/>
              <a:defRPr sz="1600" b="1"/>
            </a:lvl4pPr>
            <a:lvl5pPr marL="1814578" indent="0">
              <a:buNone/>
              <a:defRPr sz="1600" b="1"/>
            </a:lvl5pPr>
            <a:lvl6pPr marL="2268221" indent="0">
              <a:buNone/>
              <a:defRPr sz="1600" b="1"/>
            </a:lvl6pPr>
            <a:lvl7pPr marL="2721868" indent="0">
              <a:buNone/>
              <a:defRPr sz="1600" b="1"/>
            </a:lvl7pPr>
            <a:lvl8pPr marL="3175511" indent="0">
              <a:buNone/>
              <a:defRPr sz="1600" b="1"/>
            </a:lvl8pPr>
            <a:lvl9pPr marL="36291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70017" y="3064577"/>
            <a:ext cx="4498580" cy="3739436"/>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r>
              <a:rPr lang="en-GB" dirty="0"/>
              <a:t>Jón Torfi Jónasson 10th Nordic Conference on Adult Education and Learning</a:t>
            </a:r>
            <a:endParaRPr lang="is-IS" dirty="0"/>
          </a:p>
        </p:txBody>
      </p:sp>
      <p:sp>
        <p:nvSpPr>
          <p:cNvPr id="9" name="Slide Number Placeholder 5"/>
          <p:cNvSpPr>
            <a:spLocks noGrp="1"/>
          </p:cNvSpPr>
          <p:nvPr>
            <p:ph type="sldNum" sz="quarter" idx="12"/>
          </p:nvPr>
        </p:nvSpPr>
        <p:spPr/>
        <p:txBody>
          <a:bodyPr/>
          <a:lstStyle>
            <a:lvl1pPr>
              <a:defRPr/>
            </a:lvl1pPr>
          </a:lstStyle>
          <a:p>
            <a:pPr>
              <a:defRPr/>
            </a:pPr>
            <a:fld id="{F6515117-A375-4E50-AF72-70A65B53FF5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s-I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GB" dirty="0"/>
              <a:t>Jón Torfi Jónasson 10th Nordic Conference on Adult Education and Learning</a:t>
            </a:r>
            <a:endParaRPr lang="is-IS" dirty="0"/>
          </a:p>
        </p:txBody>
      </p:sp>
      <p:sp>
        <p:nvSpPr>
          <p:cNvPr id="5" name="Slide Number Placeholder 5"/>
          <p:cNvSpPr>
            <a:spLocks noGrp="1"/>
          </p:cNvSpPr>
          <p:nvPr>
            <p:ph type="sldNum" sz="quarter" idx="12"/>
          </p:nvPr>
        </p:nvSpPr>
        <p:spPr/>
        <p:txBody>
          <a:bodyPr/>
          <a:lstStyle>
            <a:lvl1pPr>
              <a:defRPr/>
            </a:lvl1pPr>
          </a:lstStyle>
          <a:p>
            <a:pPr>
              <a:defRPr/>
            </a:pPr>
            <a:fld id="{4AEDDD0F-EFBA-42FB-ACF0-01D4114664F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r>
              <a:rPr lang="en-GB" dirty="0"/>
              <a:t>Jón Torfi Jónasson 10th Nordic Conference on Adult Education and Learning</a:t>
            </a:r>
            <a:endParaRPr lang="is-IS" dirty="0"/>
          </a:p>
        </p:txBody>
      </p:sp>
      <p:sp>
        <p:nvSpPr>
          <p:cNvPr id="4" name="Slide Number Placeholder 5"/>
          <p:cNvSpPr>
            <a:spLocks noGrp="1"/>
          </p:cNvSpPr>
          <p:nvPr>
            <p:ph type="sldNum" sz="quarter" idx="12"/>
          </p:nvPr>
        </p:nvSpPr>
        <p:spPr/>
        <p:txBody>
          <a:bodyPr/>
          <a:lstStyle>
            <a:lvl1pPr>
              <a:defRPr/>
            </a:lvl1pPr>
          </a:lstStyle>
          <a:p>
            <a:pPr>
              <a:defRPr/>
            </a:pPr>
            <a:fld id="{6CEB5E37-FCF9-4A63-8251-EE994A28B072}"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883" y="1204987"/>
            <a:ext cx="3348315" cy="1290630"/>
          </a:xfrm>
        </p:spPr>
        <p:txBody>
          <a:bodyPr anchor="b"/>
          <a:lstStyle>
            <a:lvl1pPr algn="l">
              <a:defRPr sz="2000" b="1"/>
            </a:lvl1pPr>
          </a:lstStyle>
          <a:p>
            <a:r>
              <a:rPr lang="en-US"/>
              <a:t>Click to edit Master title style</a:t>
            </a:r>
            <a:endParaRPr lang="is-IS"/>
          </a:p>
        </p:txBody>
      </p:sp>
      <p:sp>
        <p:nvSpPr>
          <p:cNvPr id="3" name="Content Placeholder 2"/>
          <p:cNvSpPr>
            <a:spLocks noGrp="1"/>
          </p:cNvSpPr>
          <p:nvPr>
            <p:ph idx="1"/>
          </p:nvPr>
        </p:nvSpPr>
        <p:spPr>
          <a:xfrm>
            <a:off x="3979105" y="1204988"/>
            <a:ext cx="5689485" cy="5599026"/>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p:cNvSpPr>
            <a:spLocks noGrp="1"/>
          </p:cNvSpPr>
          <p:nvPr>
            <p:ph type="body" sz="half" idx="2"/>
          </p:nvPr>
        </p:nvSpPr>
        <p:spPr>
          <a:xfrm>
            <a:off x="508883" y="2543899"/>
            <a:ext cx="3348315" cy="4260121"/>
          </a:xfrm>
        </p:spPr>
        <p:txBody>
          <a:bodyPr/>
          <a:lstStyle>
            <a:lvl1pPr marL="0" indent="0">
              <a:buNone/>
              <a:defRPr sz="1400"/>
            </a:lvl1pPr>
            <a:lvl2pPr marL="453644" indent="0">
              <a:buNone/>
              <a:defRPr sz="1200"/>
            </a:lvl2pPr>
            <a:lvl3pPr marL="907290" indent="0">
              <a:buNone/>
              <a:defRPr sz="1000"/>
            </a:lvl3pPr>
            <a:lvl4pPr marL="1360932" indent="0">
              <a:buNone/>
              <a:defRPr sz="900"/>
            </a:lvl4pPr>
            <a:lvl5pPr marL="1814578" indent="0">
              <a:buNone/>
              <a:defRPr sz="900"/>
            </a:lvl5pPr>
            <a:lvl6pPr marL="2268221" indent="0">
              <a:buNone/>
              <a:defRPr sz="900"/>
            </a:lvl6pPr>
            <a:lvl7pPr marL="2721868" indent="0">
              <a:buNone/>
              <a:defRPr sz="900"/>
            </a:lvl7pPr>
            <a:lvl8pPr marL="3175511" indent="0">
              <a:buNone/>
              <a:defRPr sz="900"/>
            </a:lvl8pPr>
            <a:lvl9pPr marL="36291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GB" dirty="0"/>
              <a:t>Jón Torfi Jónasson 10th Nordic Conference on Adult Education and Learning</a:t>
            </a:r>
            <a:endParaRPr lang="is-IS" dirty="0"/>
          </a:p>
        </p:txBody>
      </p:sp>
      <p:sp>
        <p:nvSpPr>
          <p:cNvPr id="7" name="Slide Number Placeholder 5"/>
          <p:cNvSpPr>
            <a:spLocks noGrp="1"/>
          </p:cNvSpPr>
          <p:nvPr>
            <p:ph type="sldNum" sz="quarter" idx="12"/>
          </p:nvPr>
        </p:nvSpPr>
        <p:spPr/>
        <p:txBody>
          <a:bodyPr/>
          <a:lstStyle>
            <a:lvl1pPr>
              <a:defRPr/>
            </a:lvl1pPr>
          </a:lstStyle>
          <a:p>
            <a:pPr>
              <a:defRPr/>
            </a:pPr>
            <a:fld id="{BA69AA96-3DD9-458C-B99B-2573B73FC26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4855" y="5331780"/>
            <a:ext cx="6106478" cy="629448"/>
          </a:xfrm>
        </p:spPr>
        <p:txBody>
          <a:bodyPr anchor="b"/>
          <a:lstStyle>
            <a:lvl1pPr algn="l">
              <a:defRPr sz="2000" b="1"/>
            </a:lvl1pPr>
          </a:lstStyle>
          <a:p>
            <a:r>
              <a:rPr lang="en-US"/>
              <a:t>Click to edit Master title style</a:t>
            </a:r>
            <a:endParaRPr lang="is-IS"/>
          </a:p>
        </p:txBody>
      </p:sp>
      <p:sp>
        <p:nvSpPr>
          <p:cNvPr id="3" name="Picture Placeholder 2"/>
          <p:cNvSpPr>
            <a:spLocks noGrp="1"/>
          </p:cNvSpPr>
          <p:nvPr>
            <p:ph type="pic" idx="1"/>
          </p:nvPr>
        </p:nvSpPr>
        <p:spPr>
          <a:xfrm>
            <a:off x="2298001" y="1179748"/>
            <a:ext cx="5500186" cy="4116345"/>
          </a:xfrm>
        </p:spPr>
        <p:txBody>
          <a:bodyPr/>
          <a:lstStyle>
            <a:lvl1pPr marL="0" indent="0">
              <a:buNone/>
              <a:defRPr sz="3200"/>
            </a:lvl1pPr>
            <a:lvl2pPr marL="453644" indent="0">
              <a:buNone/>
              <a:defRPr sz="2800"/>
            </a:lvl2pPr>
            <a:lvl3pPr marL="907290" indent="0">
              <a:buNone/>
              <a:defRPr sz="2300"/>
            </a:lvl3pPr>
            <a:lvl4pPr marL="1360932" indent="0">
              <a:buNone/>
              <a:defRPr sz="2000"/>
            </a:lvl4pPr>
            <a:lvl5pPr marL="1814578" indent="0">
              <a:buNone/>
              <a:defRPr sz="2000"/>
            </a:lvl5pPr>
            <a:lvl6pPr marL="2268221" indent="0">
              <a:buNone/>
              <a:defRPr sz="2000"/>
            </a:lvl6pPr>
            <a:lvl7pPr marL="2721868" indent="0">
              <a:buNone/>
              <a:defRPr sz="2000"/>
            </a:lvl7pPr>
            <a:lvl8pPr marL="3175511" indent="0">
              <a:buNone/>
              <a:defRPr sz="2000"/>
            </a:lvl8pPr>
            <a:lvl9pPr marL="3629154" indent="0">
              <a:buNone/>
              <a:defRPr sz="2000"/>
            </a:lvl9pPr>
          </a:lstStyle>
          <a:p>
            <a:pPr lvl="0"/>
            <a:endParaRPr lang="is-IS" noProof="0" dirty="0"/>
          </a:p>
        </p:txBody>
      </p:sp>
      <p:sp>
        <p:nvSpPr>
          <p:cNvPr id="4" name="Text Placeholder 3"/>
          <p:cNvSpPr>
            <a:spLocks noGrp="1"/>
          </p:cNvSpPr>
          <p:nvPr>
            <p:ph type="body" sz="half" idx="2"/>
          </p:nvPr>
        </p:nvSpPr>
        <p:spPr>
          <a:xfrm>
            <a:off x="1994855" y="5961233"/>
            <a:ext cx="6106478" cy="893917"/>
          </a:xfrm>
        </p:spPr>
        <p:txBody>
          <a:bodyPr/>
          <a:lstStyle>
            <a:lvl1pPr marL="0" indent="0">
              <a:buNone/>
              <a:defRPr sz="1400"/>
            </a:lvl1pPr>
            <a:lvl2pPr marL="453644" indent="0">
              <a:buNone/>
              <a:defRPr sz="1200"/>
            </a:lvl2pPr>
            <a:lvl3pPr marL="907290" indent="0">
              <a:buNone/>
              <a:defRPr sz="1000"/>
            </a:lvl3pPr>
            <a:lvl4pPr marL="1360932" indent="0">
              <a:buNone/>
              <a:defRPr sz="900"/>
            </a:lvl4pPr>
            <a:lvl5pPr marL="1814578" indent="0">
              <a:buNone/>
              <a:defRPr sz="900"/>
            </a:lvl5pPr>
            <a:lvl6pPr marL="2268221" indent="0">
              <a:buNone/>
              <a:defRPr sz="900"/>
            </a:lvl6pPr>
            <a:lvl7pPr marL="2721868" indent="0">
              <a:buNone/>
              <a:defRPr sz="900"/>
            </a:lvl7pPr>
            <a:lvl8pPr marL="3175511" indent="0">
              <a:buNone/>
              <a:defRPr sz="900"/>
            </a:lvl8pPr>
            <a:lvl9pPr marL="36291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GB" dirty="0"/>
              <a:t>Jón Torfi Jónasson 10th Nordic Conference on Adult Education and Learning</a:t>
            </a:r>
            <a:endParaRPr lang="is-IS" dirty="0"/>
          </a:p>
        </p:txBody>
      </p:sp>
      <p:sp>
        <p:nvSpPr>
          <p:cNvPr id="7" name="Slide Number Placeholder 5"/>
          <p:cNvSpPr>
            <a:spLocks noGrp="1"/>
          </p:cNvSpPr>
          <p:nvPr>
            <p:ph type="sldNum" sz="quarter" idx="12"/>
          </p:nvPr>
        </p:nvSpPr>
        <p:spPr/>
        <p:txBody>
          <a:bodyPr/>
          <a:lstStyle>
            <a:lvl1pPr>
              <a:defRPr/>
            </a:lvl1pPr>
          </a:lstStyle>
          <a:p>
            <a:pPr>
              <a:defRPr/>
            </a:pPr>
            <a:fld id="{CFCC4E89-94CA-4FB9-95A8-C53DC6E442A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HI_ppt_FVS-04.jpg"/>
          <p:cNvPicPr>
            <a:picLocks noChangeAspect="1"/>
          </p:cNvPicPr>
          <p:nvPr userDrawn="1"/>
        </p:nvPicPr>
        <p:blipFill>
          <a:blip r:embed="rId13" cstate="print"/>
          <a:srcRect/>
          <a:stretch>
            <a:fillRect/>
          </a:stretch>
        </p:blipFill>
        <p:spPr bwMode="auto">
          <a:xfrm>
            <a:off x="19057" y="0"/>
            <a:ext cx="10139363" cy="7616825"/>
          </a:xfrm>
          <a:prstGeom prst="rect">
            <a:avLst/>
          </a:prstGeom>
          <a:noFill/>
          <a:ln w="9525">
            <a:noFill/>
            <a:miter lim="800000"/>
            <a:headEnd/>
            <a:tailEnd/>
          </a:ln>
        </p:spPr>
      </p:pic>
      <p:sp>
        <p:nvSpPr>
          <p:cNvPr id="1027" name="Title Placeholder 1"/>
          <p:cNvSpPr>
            <a:spLocks noGrp="1"/>
          </p:cNvSpPr>
          <p:nvPr>
            <p:ph type="title"/>
          </p:nvPr>
        </p:nvSpPr>
        <p:spPr bwMode="auto">
          <a:xfrm>
            <a:off x="506414" y="1055687"/>
            <a:ext cx="9158286" cy="1270000"/>
          </a:xfrm>
          <a:prstGeom prst="rect">
            <a:avLst/>
          </a:prstGeom>
          <a:noFill/>
          <a:ln w="9525">
            <a:noFill/>
            <a:miter lim="800000"/>
            <a:headEnd/>
            <a:tailEnd/>
          </a:ln>
        </p:spPr>
        <p:txBody>
          <a:bodyPr vert="horz" wrap="square" lIns="90727" tIns="45364" rIns="90727" bIns="45364"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509594" y="2470156"/>
            <a:ext cx="9158286" cy="4333875"/>
          </a:xfrm>
          <a:prstGeom prst="rect">
            <a:avLst/>
          </a:prstGeom>
          <a:noFill/>
          <a:ln w="9525">
            <a:noFill/>
            <a:miter lim="800000"/>
            <a:headEnd/>
            <a:tailEnd/>
          </a:ln>
        </p:spPr>
        <p:txBody>
          <a:bodyPr vert="horz" wrap="square" lIns="90727" tIns="45364" rIns="90727" bIns="453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9588" y="7059618"/>
            <a:ext cx="2373312" cy="404812"/>
          </a:xfrm>
          <a:prstGeom prst="rect">
            <a:avLst/>
          </a:prstGeom>
        </p:spPr>
        <p:txBody>
          <a:bodyPr vert="horz" wrap="square" lIns="90727" tIns="45364" rIns="90727" bIns="45364" numCol="1" anchor="ctr" anchorCtr="0" compatLnSpc="1">
            <a:prstTxWarp prst="textNoShape">
              <a:avLst/>
            </a:prstTxWarp>
          </a:bodyPr>
          <a:lstStyle>
            <a:lvl1pPr>
              <a:defRPr sz="1200">
                <a:solidFill>
                  <a:srgbClr val="898989"/>
                </a:solidFill>
                <a:latin typeface="Calibri" pitchFamily="34" charset="0"/>
                <a:ea typeface="+mn-ea"/>
              </a:defRPr>
            </a:lvl1pPr>
          </a:lstStyle>
          <a:p>
            <a:pPr>
              <a:defRPr/>
            </a:pPr>
            <a:endParaRPr lang="en-US" dirty="0"/>
          </a:p>
        </p:txBody>
      </p:sp>
      <p:sp>
        <p:nvSpPr>
          <p:cNvPr id="5" name="Footer Placeholder 4"/>
          <p:cNvSpPr>
            <a:spLocks noGrp="1"/>
          </p:cNvSpPr>
          <p:nvPr>
            <p:ph type="ftr" sz="quarter" idx="3"/>
          </p:nvPr>
        </p:nvSpPr>
        <p:spPr>
          <a:xfrm>
            <a:off x="3476632" y="7059618"/>
            <a:ext cx="3224213" cy="404812"/>
          </a:xfrm>
          <a:prstGeom prst="rect">
            <a:avLst/>
          </a:prstGeom>
        </p:spPr>
        <p:txBody>
          <a:bodyPr vert="horz" wrap="square" lIns="90727" tIns="45364" rIns="90727" bIns="45364" numCol="1" anchor="ctr" anchorCtr="0" compatLnSpc="1">
            <a:prstTxWarp prst="textNoShape">
              <a:avLst/>
            </a:prstTxWarp>
          </a:bodyPr>
          <a:lstStyle>
            <a:lvl1pPr algn="ctr">
              <a:defRPr sz="1200">
                <a:solidFill>
                  <a:srgbClr val="898989"/>
                </a:solidFill>
                <a:latin typeface="Calibri" pitchFamily="34" charset="0"/>
                <a:ea typeface="+mn-ea"/>
              </a:defRPr>
            </a:lvl1pPr>
          </a:lstStyle>
          <a:p>
            <a:pPr>
              <a:defRPr/>
            </a:pPr>
            <a:r>
              <a:rPr lang="en-GB" dirty="0"/>
              <a:t>Jón Torfi Jónasson 10th Nordic Conference on Adult Education and Learning</a:t>
            </a:r>
            <a:endParaRPr lang="is-IS" dirty="0"/>
          </a:p>
        </p:txBody>
      </p:sp>
      <p:sp>
        <p:nvSpPr>
          <p:cNvPr id="6" name="Slide Number Placeholder 5"/>
          <p:cNvSpPr>
            <a:spLocks noGrp="1"/>
          </p:cNvSpPr>
          <p:nvPr>
            <p:ph type="sldNum" sz="quarter" idx="4"/>
          </p:nvPr>
        </p:nvSpPr>
        <p:spPr>
          <a:xfrm>
            <a:off x="7294563" y="7059618"/>
            <a:ext cx="2373312" cy="404812"/>
          </a:xfrm>
          <a:prstGeom prst="rect">
            <a:avLst/>
          </a:prstGeom>
        </p:spPr>
        <p:txBody>
          <a:bodyPr vert="horz" wrap="square" lIns="90727" tIns="45364" rIns="90727" bIns="45364" numCol="1" anchor="ctr" anchorCtr="0" compatLnSpc="1">
            <a:prstTxWarp prst="textNoShape">
              <a:avLst/>
            </a:prstTxWarp>
          </a:bodyPr>
          <a:lstStyle>
            <a:lvl1pPr algn="r">
              <a:defRPr sz="1200">
                <a:solidFill>
                  <a:srgbClr val="898989"/>
                </a:solidFill>
                <a:latin typeface="Calibri" charset="0"/>
              </a:defRPr>
            </a:lvl1pPr>
          </a:lstStyle>
          <a:p>
            <a:pPr>
              <a:defRPr/>
            </a:pPr>
            <a:fld id="{3BD41C9F-189A-419D-B369-68A5754904A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dt="0"/>
  <p:txStyles>
    <p:titleStyle>
      <a:lvl1pPr algn="ctr" defTabSz="450608" rtl="0" eaLnBrk="0" fontAlgn="base" hangingPunct="0">
        <a:spcBef>
          <a:spcPct val="0"/>
        </a:spcBef>
        <a:spcAft>
          <a:spcPct val="0"/>
        </a:spcAft>
        <a:defRPr sz="3800" b="1">
          <a:solidFill>
            <a:schemeClr val="tx1"/>
          </a:solidFill>
          <a:latin typeface="Frutiger LT Std 55 Roman" pitchFamily="34" charset="0"/>
          <a:ea typeface="Arial" charset="0"/>
          <a:cs typeface="Arial" pitchFamily="34" charset="0"/>
        </a:defRPr>
      </a:lvl1pPr>
      <a:lvl2pPr algn="ctr" defTabSz="450608" rtl="0" eaLnBrk="0" fontAlgn="base" hangingPunct="0">
        <a:spcBef>
          <a:spcPct val="0"/>
        </a:spcBef>
        <a:spcAft>
          <a:spcPct val="0"/>
        </a:spcAft>
        <a:defRPr sz="3800" b="1">
          <a:solidFill>
            <a:schemeClr val="tx1"/>
          </a:solidFill>
          <a:latin typeface="Frutiger LT Std 55 Roman" pitchFamily="34" charset="0"/>
          <a:ea typeface="Arial" charset="0"/>
          <a:cs typeface="Arial" charset="0"/>
        </a:defRPr>
      </a:lvl2pPr>
      <a:lvl3pPr algn="ctr" defTabSz="450608" rtl="0" eaLnBrk="0" fontAlgn="base" hangingPunct="0">
        <a:spcBef>
          <a:spcPct val="0"/>
        </a:spcBef>
        <a:spcAft>
          <a:spcPct val="0"/>
        </a:spcAft>
        <a:defRPr sz="3800" b="1">
          <a:solidFill>
            <a:schemeClr val="tx1"/>
          </a:solidFill>
          <a:latin typeface="Frutiger LT Std 55 Roman" pitchFamily="34" charset="0"/>
          <a:ea typeface="Arial" charset="0"/>
          <a:cs typeface="Arial" charset="0"/>
        </a:defRPr>
      </a:lvl3pPr>
      <a:lvl4pPr algn="ctr" defTabSz="450608" rtl="0" eaLnBrk="0" fontAlgn="base" hangingPunct="0">
        <a:spcBef>
          <a:spcPct val="0"/>
        </a:spcBef>
        <a:spcAft>
          <a:spcPct val="0"/>
        </a:spcAft>
        <a:defRPr sz="3800" b="1">
          <a:solidFill>
            <a:schemeClr val="tx1"/>
          </a:solidFill>
          <a:latin typeface="Frutiger LT Std 55 Roman" pitchFamily="34" charset="0"/>
          <a:ea typeface="Arial" charset="0"/>
          <a:cs typeface="Arial" charset="0"/>
        </a:defRPr>
      </a:lvl4pPr>
      <a:lvl5pPr algn="ctr" defTabSz="450608" rtl="0" eaLnBrk="0" fontAlgn="base" hangingPunct="0">
        <a:spcBef>
          <a:spcPct val="0"/>
        </a:spcBef>
        <a:spcAft>
          <a:spcPct val="0"/>
        </a:spcAft>
        <a:defRPr sz="3800" b="1">
          <a:solidFill>
            <a:schemeClr val="tx1"/>
          </a:solidFill>
          <a:latin typeface="Frutiger LT Std 55 Roman" pitchFamily="34" charset="0"/>
          <a:ea typeface="Arial" charset="0"/>
          <a:cs typeface="Arial" charset="0"/>
        </a:defRPr>
      </a:lvl5pPr>
      <a:lvl6pPr marL="453644" algn="ctr" defTabSz="453644" rtl="0" fontAlgn="base">
        <a:spcBef>
          <a:spcPct val="0"/>
        </a:spcBef>
        <a:spcAft>
          <a:spcPct val="0"/>
        </a:spcAft>
        <a:defRPr sz="3800">
          <a:solidFill>
            <a:schemeClr val="tx1"/>
          </a:solidFill>
          <a:latin typeface="Calibri" pitchFamily="34" charset="0"/>
        </a:defRPr>
      </a:lvl6pPr>
      <a:lvl7pPr marL="907290" algn="ctr" defTabSz="453644" rtl="0" fontAlgn="base">
        <a:spcBef>
          <a:spcPct val="0"/>
        </a:spcBef>
        <a:spcAft>
          <a:spcPct val="0"/>
        </a:spcAft>
        <a:defRPr sz="3800">
          <a:solidFill>
            <a:schemeClr val="tx1"/>
          </a:solidFill>
          <a:latin typeface="Calibri" pitchFamily="34" charset="0"/>
        </a:defRPr>
      </a:lvl7pPr>
      <a:lvl8pPr marL="1360932" algn="ctr" defTabSz="453644" rtl="0" fontAlgn="base">
        <a:spcBef>
          <a:spcPct val="0"/>
        </a:spcBef>
        <a:spcAft>
          <a:spcPct val="0"/>
        </a:spcAft>
        <a:defRPr sz="3800">
          <a:solidFill>
            <a:schemeClr val="tx1"/>
          </a:solidFill>
          <a:latin typeface="Calibri" pitchFamily="34" charset="0"/>
        </a:defRPr>
      </a:lvl8pPr>
      <a:lvl9pPr marL="1814578" algn="ctr" defTabSz="453644" rtl="0" fontAlgn="base">
        <a:spcBef>
          <a:spcPct val="0"/>
        </a:spcBef>
        <a:spcAft>
          <a:spcPct val="0"/>
        </a:spcAft>
        <a:defRPr sz="3800">
          <a:solidFill>
            <a:schemeClr val="tx1"/>
          </a:solidFill>
          <a:latin typeface="Calibri" pitchFamily="34" charset="0"/>
        </a:defRPr>
      </a:lvl9pPr>
    </p:titleStyle>
    <p:body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p:bodyStyle>
    <p:otherStyle>
      <a:defPPr>
        <a:defRPr lang="is-IS"/>
      </a:defPPr>
      <a:lvl1pPr marL="0" algn="l" defTabSz="907290" rtl="0" eaLnBrk="1" latinLnBrk="0" hangingPunct="1">
        <a:defRPr sz="1800" kern="1200">
          <a:solidFill>
            <a:schemeClr val="tx1"/>
          </a:solidFill>
          <a:latin typeface="+mn-lt"/>
          <a:ea typeface="+mn-ea"/>
          <a:cs typeface="+mn-cs"/>
        </a:defRPr>
      </a:lvl1pPr>
      <a:lvl2pPr marL="453644" algn="l" defTabSz="907290" rtl="0" eaLnBrk="1" latinLnBrk="0" hangingPunct="1">
        <a:defRPr sz="1800" kern="1200">
          <a:solidFill>
            <a:schemeClr val="tx1"/>
          </a:solidFill>
          <a:latin typeface="+mn-lt"/>
          <a:ea typeface="+mn-ea"/>
          <a:cs typeface="+mn-cs"/>
        </a:defRPr>
      </a:lvl2pPr>
      <a:lvl3pPr marL="907290" algn="l" defTabSz="907290" rtl="0" eaLnBrk="1" latinLnBrk="0" hangingPunct="1">
        <a:defRPr sz="1800" kern="1200">
          <a:solidFill>
            <a:schemeClr val="tx1"/>
          </a:solidFill>
          <a:latin typeface="+mn-lt"/>
          <a:ea typeface="+mn-ea"/>
          <a:cs typeface="+mn-cs"/>
        </a:defRPr>
      </a:lvl3pPr>
      <a:lvl4pPr marL="1360932" algn="l" defTabSz="907290" rtl="0" eaLnBrk="1" latinLnBrk="0" hangingPunct="1">
        <a:defRPr sz="1800" kern="1200">
          <a:solidFill>
            <a:schemeClr val="tx1"/>
          </a:solidFill>
          <a:latin typeface="+mn-lt"/>
          <a:ea typeface="+mn-ea"/>
          <a:cs typeface="+mn-cs"/>
        </a:defRPr>
      </a:lvl4pPr>
      <a:lvl5pPr marL="1814578" algn="l" defTabSz="907290" rtl="0" eaLnBrk="1" latinLnBrk="0" hangingPunct="1">
        <a:defRPr sz="1800" kern="1200">
          <a:solidFill>
            <a:schemeClr val="tx1"/>
          </a:solidFill>
          <a:latin typeface="+mn-lt"/>
          <a:ea typeface="+mn-ea"/>
          <a:cs typeface="+mn-cs"/>
        </a:defRPr>
      </a:lvl5pPr>
      <a:lvl6pPr marL="2268221" algn="l" defTabSz="907290" rtl="0" eaLnBrk="1" latinLnBrk="0" hangingPunct="1">
        <a:defRPr sz="1800" kern="1200">
          <a:solidFill>
            <a:schemeClr val="tx1"/>
          </a:solidFill>
          <a:latin typeface="+mn-lt"/>
          <a:ea typeface="+mn-ea"/>
          <a:cs typeface="+mn-cs"/>
        </a:defRPr>
      </a:lvl6pPr>
      <a:lvl7pPr marL="2721868" algn="l" defTabSz="907290" rtl="0" eaLnBrk="1" latinLnBrk="0" hangingPunct="1">
        <a:defRPr sz="1800" kern="1200">
          <a:solidFill>
            <a:schemeClr val="tx1"/>
          </a:solidFill>
          <a:latin typeface="+mn-lt"/>
          <a:ea typeface="+mn-ea"/>
          <a:cs typeface="+mn-cs"/>
        </a:defRPr>
      </a:lvl7pPr>
      <a:lvl8pPr marL="3175511" algn="l" defTabSz="907290" rtl="0" eaLnBrk="1" latinLnBrk="0" hangingPunct="1">
        <a:defRPr sz="1800" kern="1200">
          <a:solidFill>
            <a:schemeClr val="tx1"/>
          </a:solidFill>
          <a:latin typeface="+mn-lt"/>
          <a:ea typeface="+mn-ea"/>
          <a:cs typeface="+mn-cs"/>
        </a:defRPr>
      </a:lvl8pPr>
      <a:lvl9pPr marL="3629154" algn="l" defTabSz="90729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tj@hi.i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uni.hi.is/jtj/en/"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hyperlink" Target="https://nvl.org/english/"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rela.ep.liu.se/" TargetMode="External"/><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hyperlink" Target="https://journals.sagepub.com/toc/alxa/35/2" TargetMode="External"/><Relationship Id="rId21" Type="http://schemas.openxmlformats.org/officeDocument/2006/relationships/image" Target="../media/image25.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1.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9.png"/><Relationship Id="rId10" Type="http://schemas.openxmlformats.org/officeDocument/2006/relationships/hyperlink" Target="https://journals.sagepub.com/toc/aeqb/74/1" TargetMode="External"/><Relationship Id="rId19" Type="http://schemas.openxmlformats.org/officeDocument/2006/relationships/image" Target="../media/image23.png"/><Relationship Id="rId4" Type="http://schemas.openxmlformats.org/officeDocument/2006/relationships/hyperlink" Target="https://journals.sagepub.com/doi/abs/10.1177/14779714241245195" TargetMode="External"/><Relationship Id="rId9" Type="http://schemas.openxmlformats.org/officeDocument/2006/relationships/image" Target="../media/image14.png"/><Relationship Id="rId14" Type="http://schemas.openxmlformats.org/officeDocument/2006/relationships/image" Target="../media/image18.png"/><Relationship Id="rId22"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rela.ep.liu.se/" TargetMode="External"/><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hyperlink" Target="https://journals.sagepub.com/toc/alxa/35/2" TargetMode="External"/><Relationship Id="rId21" Type="http://schemas.openxmlformats.org/officeDocument/2006/relationships/image" Target="../media/image25.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5.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9.png"/><Relationship Id="rId10" Type="http://schemas.openxmlformats.org/officeDocument/2006/relationships/hyperlink" Target="https://journals.sagepub.com/toc/aeqb/74/1" TargetMode="External"/><Relationship Id="rId19" Type="http://schemas.openxmlformats.org/officeDocument/2006/relationships/image" Target="../media/image23.png"/><Relationship Id="rId4" Type="http://schemas.openxmlformats.org/officeDocument/2006/relationships/hyperlink" Target="https://journals.sagepub.com/doi/abs/10.1177/14779714241245195" TargetMode="External"/><Relationship Id="rId9" Type="http://schemas.openxmlformats.org/officeDocument/2006/relationships/image" Target="../media/image14.png"/><Relationship Id="rId14" Type="http://schemas.openxmlformats.org/officeDocument/2006/relationships/image" Target="../media/image18.png"/><Relationship Id="rId22"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p:cNvSpPr>
          <p:nvPr>
            <p:ph type="subTitle" idx="1"/>
          </p:nvPr>
        </p:nvSpPr>
        <p:spPr>
          <a:xfrm>
            <a:off x="408211" y="3448372"/>
            <a:ext cx="8928992" cy="2520280"/>
          </a:xfrm>
          <a:solidFill>
            <a:schemeClr val="bg1"/>
          </a:solidFill>
        </p:spPr>
        <p:txBody>
          <a:bodyPr/>
          <a:lstStyle/>
          <a:p>
            <a:pPr>
              <a:spcBef>
                <a:spcPts val="1000"/>
              </a:spcBef>
            </a:pPr>
            <a:r>
              <a:rPr lang="en-GB" sz="2400" i="1" dirty="0">
                <a:latin typeface="+mn-lt"/>
              </a:rPr>
              <a:t>Jón Torfi Jónasson </a:t>
            </a:r>
            <a:endParaRPr lang="en-GB" sz="1800" i="1" dirty="0">
              <a:latin typeface="+mn-lt"/>
            </a:endParaRPr>
          </a:p>
          <a:p>
            <a:pPr>
              <a:spcBef>
                <a:spcPts val="0"/>
              </a:spcBef>
            </a:pPr>
            <a:endParaRPr lang="en-GB" sz="1800" b="1" dirty="0">
              <a:solidFill>
                <a:srgbClr val="002060"/>
              </a:solidFill>
              <a:latin typeface="+mn-lt"/>
              <a:cs typeface="Arial" charset="0"/>
            </a:endParaRPr>
          </a:p>
          <a:p>
            <a:pPr>
              <a:spcBef>
                <a:spcPts val="0"/>
              </a:spcBef>
            </a:pPr>
            <a:r>
              <a:rPr lang="en-GB" sz="2800" b="1" kern="0" dirty="0">
                <a:effectLst/>
                <a:latin typeface="+mj-lt"/>
                <a:ea typeface="Times New Roman" panose="02020603050405020304" pitchFamily="18" charset="0"/>
              </a:rPr>
              <a:t>The intriguing, crucial, fragile and complex</a:t>
            </a:r>
          </a:p>
          <a:p>
            <a:pPr>
              <a:spcBef>
                <a:spcPts val="0"/>
              </a:spcBef>
            </a:pPr>
            <a:r>
              <a:rPr lang="en-GB" sz="2800" b="1" kern="0" dirty="0">
                <a:effectLst/>
                <a:latin typeface="+mj-lt"/>
                <a:ea typeface="Times New Roman" panose="02020603050405020304" pitchFamily="18" charset="0"/>
              </a:rPr>
              <a:t>world of adult education and learning</a:t>
            </a:r>
          </a:p>
          <a:p>
            <a:pPr>
              <a:spcBef>
                <a:spcPts val="0"/>
              </a:spcBef>
            </a:pPr>
            <a:endParaRPr lang="en-GB" sz="2800" b="1" dirty="0">
              <a:solidFill>
                <a:srgbClr val="002060"/>
              </a:solidFill>
              <a:latin typeface="+mj-lt"/>
              <a:cs typeface="Arial" charset="0"/>
            </a:endParaRPr>
          </a:p>
          <a:p>
            <a:pPr>
              <a:spcBef>
                <a:spcPts val="0"/>
              </a:spcBef>
            </a:pPr>
            <a:r>
              <a:rPr lang="en-GB" sz="1800" b="1" dirty="0">
                <a:solidFill>
                  <a:srgbClr val="002060"/>
                </a:solidFill>
                <a:latin typeface="+mn-lt"/>
                <a:cs typeface="Arial" charset="0"/>
              </a:rPr>
              <a:t>May 22</a:t>
            </a:r>
            <a:r>
              <a:rPr lang="en-GB" sz="1800" b="1" baseline="30000" dirty="0">
                <a:solidFill>
                  <a:srgbClr val="002060"/>
                </a:solidFill>
                <a:latin typeface="+mn-lt"/>
                <a:cs typeface="Arial" charset="0"/>
              </a:rPr>
              <a:t>nd</a:t>
            </a:r>
            <a:r>
              <a:rPr lang="en-GB" sz="1800" b="1" dirty="0">
                <a:solidFill>
                  <a:srgbClr val="002060"/>
                </a:solidFill>
                <a:latin typeface="+mn-lt"/>
                <a:cs typeface="Arial" charset="0"/>
              </a:rPr>
              <a:t>  2024 </a:t>
            </a:r>
          </a:p>
        </p:txBody>
      </p:sp>
      <p:sp>
        <p:nvSpPr>
          <p:cNvPr id="10" name="Rectangle 3"/>
          <p:cNvSpPr txBox="1">
            <a:spLocks/>
          </p:cNvSpPr>
          <p:nvPr/>
        </p:nvSpPr>
        <p:spPr bwMode="auto">
          <a:xfrm>
            <a:off x="0" y="384244"/>
            <a:ext cx="3648571" cy="1695976"/>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bodyPr>
          <a:lstStyle>
            <a:lvl1pPr marL="0" indent="0" algn="ctr" defTabSz="450608" rtl="0" eaLnBrk="0" fontAlgn="base" hangingPunct="0">
              <a:spcBef>
                <a:spcPct val="20000"/>
              </a:spcBef>
              <a:spcAft>
                <a:spcPct val="0"/>
              </a:spcAft>
              <a:buFont typeface="Arial" charset="0"/>
              <a:buNone/>
              <a:defRPr sz="3200">
                <a:solidFill>
                  <a:schemeClr val="tx1"/>
                </a:solidFill>
                <a:latin typeface="Frutiger LT Std 55 Roman" pitchFamily="34" charset="0"/>
                <a:ea typeface="Arial" charset="0"/>
                <a:cs typeface="Arial" pitchFamily="34" charset="0"/>
              </a:defRPr>
            </a:lvl1pPr>
            <a:lvl2pPr marL="453644" indent="0" algn="ctr" defTabSz="450608" rtl="0" eaLnBrk="0" fontAlgn="base" hangingPunct="0">
              <a:spcBef>
                <a:spcPct val="20000"/>
              </a:spcBef>
              <a:spcAft>
                <a:spcPct val="0"/>
              </a:spcAft>
              <a:buFont typeface="Arial" charset="0"/>
              <a:buNone/>
              <a:defRPr sz="2800">
                <a:solidFill>
                  <a:schemeClr val="tx1"/>
                </a:solidFill>
                <a:latin typeface="Frutiger LT Std 55 Roman" pitchFamily="34" charset="0"/>
                <a:ea typeface="Arial" charset="0"/>
                <a:cs typeface="Arial" pitchFamily="34" charset="0"/>
              </a:defRPr>
            </a:lvl2pPr>
            <a:lvl3pPr marL="907290" indent="0" algn="ctr" defTabSz="450608" rtl="0" eaLnBrk="0" fontAlgn="base" hangingPunct="0">
              <a:spcBef>
                <a:spcPct val="20000"/>
              </a:spcBef>
              <a:spcAft>
                <a:spcPct val="0"/>
              </a:spcAft>
              <a:buFont typeface="Arial" charset="0"/>
              <a:buNone/>
              <a:defRPr sz="2300">
                <a:solidFill>
                  <a:schemeClr val="tx1"/>
                </a:solidFill>
                <a:latin typeface="Frutiger LT Std 55 Roman" pitchFamily="34" charset="0"/>
                <a:ea typeface="Arial" charset="0"/>
                <a:cs typeface="Arial" pitchFamily="34" charset="0"/>
              </a:defRPr>
            </a:lvl3pPr>
            <a:lvl4pPr marL="1360932" indent="0" algn="ctr" defTabSz="450608" rtl="0" eaLnBrk="0" fontAlgn="base" hangingPunct="0">
              <a:spcBef>
                <a:spcPct val="20000"/>
              </a:spcBef>
              <a:spcAft>
                <a:spcPct val="0"/>
              </a:spcAft>
              <a:buFont typeface="Arial" charset="0"/>
              <a:buNone/>
              <a:defRPr>
                <a:solidFill>
                  <a:schemeClr val="tx1"/>
                </a:solidFill>
                <a:latin typeface="Frutiger LT Std 55 Roman" pitchFamily="34" charset="0"/>
                <a:ea typeface="Arial" charset="0"/>
                <a:cs typeface="Arial" pitchFamily="34" charset="0"/>
              </a:defRPr>
            </a:lvl4pPr>
            <a:lvl5pPr marL="1814578" indent="0" algn="ctr" defTabSz="450608" rtl="0" eaLnBrk="0" fontAlgn="base" hangingPunct="0">
              <a:spcBef>
                <a:spcPct val="20000"/>
              </a:spcBef>
              <a:spcAft>
                <a:spcPct val="0"/>
              </a:spcAft>
              <a:buFont typeface="Arial" charset="0"/>
              <a:buNone/>
              <a:defRPr>
                <a:solidFill>
                  <a:schemeClr val="tx1"/>
                </a:solidFill>
                <a:latin typeface="Frutiger LT Std 55 Roman" pitchFamily="34" charset="0"/>
                <a:ea typeface="Arial" charset="0"/>
                <a:cs typeface="Arial" pitchFamily="34" charset="0"/>
              </a:defRPr>
            </a:lvl5pPr>
            <a:lvl6pPr marL="2268221" indent="0" algn="ctr" defTabSz="453644" rtl="0" fontAlgn="base">
              <a:spcBef>
                <a:spcPct val="20000"/>
              </a:spcBef>
              <a:spcAft>
                <a:spcPct val="0"/>
              </a:spcAft>
              <a:buFont typeface="Arial" charset="0"/>
              <a:buNone/>
              <a:defRPr sz="2000">
                <a:solidFill>
                  <a:schemeClr val="tx1"/>
                </a:solidFill>
                <a:latin typeface="+mn-lt"/>
              </a:defRPr>
            </a:lvl6pPr>
            <a:lvl7pPr marL="2721868" indent="0" algn="ctr" defTabSz="453644" rtl="0" fontAlgn="base">
              <a:spcBef>
                <a:spcPct val="20000"/>
              </a:spcBef>
              <a:spcAft>
                <a:spcPct val="0"/>
              </a:spcAft>
              <a:buFont typeface="Arial" charset="0"/>
              <a:buNone/>
              <a:defRPr sz="2000">
                <a:solidFill>
                  <a:schemeClr val="tx1"/>
                </a:solidFill>
                <a:latin typeface="+mn-lt"/>
              </a:defRPr>
            </a:lvl7pPr>
            <a:lvl8pPr marL="3175511" indent="0" algn="ctr" defTabSz="453644" rtl="0" fontAlgn="base">
              <a:spcBef>
                <a:spcPct val="20000"/>
              </a:spcBef>
              <a:spcAft>
                <a:spcPct val="0"/>
              </a:spcAft>
              <a:buFont typeface="Arial" charset="0"/>
              <a:buNone/>
              <a:defRPr sz="2000">
                <a:solidFill>
                  <a:schemeClr val="tx1"/>
                </a:solidFill>
                <a:latin typeface="+mn-lt"/>
              </a:defRPr>
            </a:lvl8pPr>
            <a:lvl9pPr marL="3629154" indent="0" algn="ctr" defTabSz="453644" rtl="0" fontAlgn="base">
              <a:spcBef>
                <a:spcPct val="20000"/>
              </a:spcBef>
              <a:spcAft>
                <a:spcPct val="0"/>
              </a:spcAft>
              <a:buFont typeface="Arial" charset="0"/>
              <a:buNone/>
              <a:defRPr sz="2000">
                <a:solidFill>
                  <a:schemeClr val="tx1"/>
                </a:solidFill>
                <a:latin typeface="+mn-lt"/>
              </a:defRPr>
            </a:lvl9pPr>
          </a:lstStyle>
          <a:p>
            <a:endParaRPr lang="en-GB" sz="1800" dirty="0">
              <a:latin typeface="+mn-lt"/>
            </a:endParaRPr>
          </a:p>
          <a:p>
            <a:r>
              <a:rPr lang="en-GB" sz="1400" kern="0" dirty="0">
                <a:latin typeface="+mn-lt"/>
                <a:cs typeface="Arial" charset="0"/>
              </a:rPr>
              <a:t>Jón Torfi Jónasson, professor emeritus</a:t>
            </a:r>
          </a:p>
          <a:p>
            <a:r>
              <a:rPr lang="en-GB" sz="1400" kern="0" dirty="0">
                <a:latin typeface="+mn-lt"/>
                <a:cs typeface="Arial" charset="0"/>
              </a:rPr>
              <a:t>School of Education, University of Iceland      </a:t>
            </a:r>
          </a:p>
          <a:p>
            <a:r>
              <a:rPr lang="en-GB" sz="1400" u="sng" kern="0" dirty="0">
                <a:latin typeface="+mn-lt"/>
                <a:cs typeface="Arial" charset="0"/>
                <a:hlinkClick r:id="rId3"/>
              </a:rPr>
              <a:t>jtj@hi.is</a:t>
            </a:r>
            <a:r>
              <a:rPr lang="en-GB" sz="1400" u="sng" kern="0" dirty="0">
                <a:latin typeface="+mn-lt"/>
                <a:cs typeface="Arial" charset="0"/>
              </a:rPr>
              <a:t> </a:t>
            </a:r>
          </a:p>
          <a:p>
            <a:r>
              <a:rPr lang="en-GB" sz="1400" u="sng" kern="0" dirty="0">
                <a:latin typeface="+mn-lt"/>
                <a:cs typeface="Arial" charset="0"/>
              </a:rPr>
              <a:t> </a:t>
            </a:r>
            <a:r>
              <a:rPr lang="en-GB" sz="1400" u="sng" kern="0" dirty="0">
                <a:latin typeface="+mn-lt"/>
                <a:cs typeface="Arial" charset="0"/>
                <a:hlinkClick r:id="rId4"/>
              </a:rPr>
              <a:t>http://uni.hi.is/jtj/en/</a:t>
            </a:r>
            <a:r>
              <a:rPr lang="en-GB" sz="1400" u="sng" kern="0" dirty="0">
                <a:latin typeface="+mn-lt"/>
                <a:cs typeface="Arial" charset="0"/>
              </a:rPr>
              <a:t> </a:t>
            </a:r>
            <a:endParaRPr lang="is-IS" sz="1400" kern="0" dirty="0">
              <a:latin typeface="+mn-lt"/>
              <a:cs typeface="Arial" charset="0"/>
            </a:endParaRPr>
          </a:p>
        </p:txBody>
      </p:sp>
      <p:sp>
        <p:nvSpPr>
          <p:cNvPr id="6" name="Rectangle 3">
            <a:extLst>
              <a:ext uri="{FF2B5EF4-FFF2-40B4-BE49-F238E27FC236}">
                <a16:creationId xmlns:a16="http://schemas.microsoft.com/office/drawing/2014/main" id="{E447C1FA-4257-47E6-AF09-1782FEE5ED1C}"/>
              </a:ext>
            </a:extLst>
          </p:cNvPr>
          <p:cNvSpPr txBox="1">
            <a:spLocks/>
          </p:cNvSpPr>
          <p:nvPr/>
        </p:nvSpPr>
        <p:spPr bwMode="auto">
          <a:xfrm>
            <a:off x="5448771" y="391115"/>
            <a:ext cx="4728693" cy="1277062"/>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bodyPr>
          <a:lstStyle>
            <a:lvl1pPr marL="0" indent="0" algn="ctr" defTabSz="450608" rtl="0" eaLnBrk="0" fontAlgn="base" hangingPunct="0">
              <a:spcBef>
                <a:spcPct val="20000"/>
              </a:spcBef>
              <a:spcAft>
                <a:spcPct val="0"/>
              </a:spcAft>
              <a:buFont typeface="Arial" charset="0"/>
              <a:buNone/>
              <a:defRPr sz="3200">
                <a:solidFill>
                  <a:schemeClr val="tx1"/>
                </a:solidFill>
                <a:latin typeface="Frutiger LT Std 55 Roman" pitchFamily="34" charset="0"/>
                <a:ea typeface="Arial" charset="0"/>
                <a:cs typeface="Arial" pitchFamily="34" charset="0"/>
              </a:defRPr>
            </a:lvl1pPr>
            <a:lvl2pPr marL="453644" indent="0" algn="ctr" defTabSz="450608" rtl="0" eaLnBrk="0" fontAlgn="base" hangingPunct="0">
              <a:spcBef>
                <a:spcPct val="20000"/>
              </a:spcBef>
              <a:spcAft>
                <a:spcPct val="0"/>
              </a:spcAft>
              <a:buFont typeface="Arial" charset="0"/>
              <a:buNone/>
              <a:defRPr sz="2800">
                <a:solidFill>
                  <a:schemeClr val="tx1"/>
                </a:solidFill>
                <a:latin typeface="Frutiger LT Std 55 Roman" pitchFamily="34" charset="0"/>
                <a:ea typeface="Arial" charset="0"/>
                <a:cs typeface="Arial" pitchFamily="34" charset="0"/>
              </a:defRPr>
            </a:lvl2pPr>
            <a:lvl3pPr marL="907290" indent="0" algn="ctr" defTabSz="450608" rtl="0" eaLnBrk="0" fontAlgn="base" hangingPunct="0">
              <a:spcBef>
                <a:spcPct val="20000"/>
              </a:spcBef>
              <a:spcAft>
                <a:spcPct val="0"/>
              </a:spcAft>
              <a:buFont typeface="Arial" charset="0"/>
              <a:buNone/>
              <a:defRPr sz="2300">
                <a:solidFill>
                  <a:schemeClr val="tx1"/>
                </a:solidFill>
                <a:latin typeface="Frutiger LT Std 55 Roman" pitchFamily="34" charset="0"/>
                <a:ea typeface="Arial" charset="0"/>
                <a:cs typeface="Arial" pitchFamily="34" charset="0"/>
              </a:defRPr>
            </a:lvl3pPr>
            <a:lvl4pPr marL="1360932" indent="0" algn="ctr" defTabSz="450608" rtl="0" eaLnBrk="0" fontAlgn="base" hangingPunct="0">
              <a:spcBef>
                <a:spcPct val="20000"/>
              </a:spcBef>
              <a:spcAft>
                <a:spcPct val="0"/>
              </a:spcAft>
              <a:buFont typeface="Arial" charset="0"/>
              <a:buNone/>
              <a:defRPr>
                <a:solidFill>
                  <a:schemeClr val="tx1"/>
                </a:solidFill>
                <a:latin typeface="Frutiger LT Std 55 Roman" pitchFamily="34" charset="0"/>
                <a:ea typeface="Arial" charset="0"/>
                <a:cs typeface="Arial" pitchFamily="34" charset="0"/>
              </a:defRPr>
            </a:lvl4pPr>
            <a:lvl5pPr marL="1814578" indent="0" algn="ctr" defTabSz="450608" rtl="0" eaLnBrk="0" fontAlgn="base" hangingPunct="0">
              <a:spcBef>
                <a:spcPct val="20000"/>
              </a:spcBef>
              <a:spcAft>
                <a:spcPct val="0"/>
              </a:spcAft>
              <a:buFont typeface="Arial" charset="0"/>
              <a:buNone/>
              <a:defRPr>
                <a:solidFill>
                  <a:schemeClr val="tx1"/>
                </a:solidFill>
                <a:latin typeface="Frutiger LT Std 55 Roman" pitchFamily="34" charset="0"/>
                <a:ea typeface="Arial" charset="0"/>
                <a:cs typeface="Arial" pitchFamily="34" charset="0"/>
              </a:defRPr>
            </a:lvl5pPr>
            <a:lvl6pPr marL="2268221" indent="0" algn="ctr" defTabSz="453644" rtl="0" fontAlgn="base">
              <a:spcBef>
                <a:spcPct val="20000"/>
              </a:spcBef>
              <a:spcAft>
                <a:spcPct val="0"/>
              </a:spcAft>
              <a:buFont typeface="Arial" charset="0"/>
              <a:buNone/>
              <a:defRPr sz="2000">
                <a:solidFill>
                  <a:schemeClr val="tx1"/>
                </a:solidFill>
                <a:latin typeface="+mn-lt"/>
              </a:defRPr>
            </a:lvl6pPr>
            <a:lvl7pPr marL="2721868" indent="0" algn="ctr" defTabSz="453644" rtl="0" fontAlgn="base">
              <a:spcBef>
                <a:spcPct val="20000"/>
              </a:spcBef>
              <a:spcAft>
                <a:spcPct val="0"/>
              </a:spcAft>
              <a:buFont typeface="Arial" charset="0"/>
              <a:buNone/>
              <a:defRPr sz="2000">
                <a:solidFill>
                  <a:schemeClr val="tx1"/>
                </a:solidFill>
                <a:latin typeface="+mn-lt"/>
              </a:defRPr>
            </a:lvl7pPr>
            <a:lvl8pPr marL="3175511" indent="0" algn="ctr" defTabSz="453644" rtl="0" fontAlgn="base">
              <a:spcBef>
                <a:spcPct val="20000"/>
              </a:spcBef>
              <a:spcAft>
                <a:spcPct val="0"/>
              </a:spcAft>
              <a:buFont typeface="Arial" charset="0"/>
              <a:buNone/>
              <a:defRPr sz="2000">
                <a:solidFill>
                  <a:schemeClr val="tx1"/>
                </a:solidFill>
                <a:latin typeface="+mn-lt"/>
              </a:defRPr>
            </a:lvl8pPr>
            <a:lvl9pPr marL="3629154" indent="0" algn="ctr" defTabSz="453644" rtl="0" fontAlgn="base">
              <a:spcBef>
                <a:spcPct val="20000"/>
              </a:spcBef>
              <a:spcAft>
                <a:spcPct val="0"/>
              </a:spcAft>
              <a:buFont typeface="Arial" charset="0"/>
              <a:buNone/>
              <a:defRPr sz="2000">
                <a:solidFill>
                  <a:schemeClr val="tx1"/>
                </a:solidFill>
                <a:latin typeface="+mn-lt"/>
              </a:defRPr>
            </a:lvl9pPr>
          </a:lstStyle>
          <a:p>
            <a:pPr>
              <a:spcBef>
                <a:spcPts val="0"/>
              </a:spcBef>
            </a:pPr>
            <a:r>
              <a:rPr lang="en-GB" sz="2000" b="1" i="0" dirty="0">
                <a:solidFill>
                  <a:srgbClr val="000000"/>
                </a:solidFill>
                <a:effectLst/>
                <a:latin typeface="Calibri" panose="020F0502020204030204" pitchFamily="34" charset="0"/>
              </a:rPr>
              <a:t>10th Nordic Conference on Adult Education and Learning</a:t>
            </a:r>
          </a:p>
          <a:p>
            <a:pPr>
              <a:spcBef>
                <a:spcPts val="0"/>
              </a:spcBef>
            </a:pPr>
            <a:endParaRPr lang="en-GB" sz="2000" b="1" dirty="0">
              <a:solidFill>
                <a:srgbClr val="000000"/>
              </a:solidFill>
              <a:latin typeface="Calibri" panose="020F0502020204030204" pitchFamily="34" charset="0"/>
            </a:endParaRPr>
          </a:p>
          <a:p>
            <a:pPr>
              <a:spcBef>
                <a:spcPts val="0"/>
              </a:spcBef>
            </a:pPr>
            <a:endParaRPr lang="en-GB" sz="2000" dirty="0">
              <a:latin typeface="+mn-lt"/>
            </a:endParaRPr>
          </a:p>
          <a:p>
            <a:pPr>
              <a:spcBef>
                <a:spcPts val="0"/>
              </a:spcBef>
            </a:pPr>
            <a:r>
              <a:rPr lang="en-GB" sz="2000" b="1" i="0" dirty="0">
                <a:solidFill>
                  <a:srgbClr val="000000"/>
                </a:solidFill>
                <a:effectLst/>
                <a:latin typeface="Calibri" panose="020F0502020204030204" pitchFamily="34" charset="0"/>
              </a:rPr>
              <a:t>Shaping Futures, Empowering Lives: Lifelong Learning at the Heart of Flourishing for Individuals and Societies</a:t>
            </a:r>
            <a:endParaRPr lang="en-US" sz="200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493588E2-586C-2F43-DAC4-26944120381B}"/>
              </a:ext>
            </a:extLst>
          </p:cNvPr>
          <p:cNvSpPr txBox="1">
            <a:spLocks/>
          </p:cNvSpPr>
          <p:nvPr/>
        </p:nvSpPr>
        <p:spPr bwMode="auto">
          <a:xfrm>
            <a:off x="0" y="-13618"/>
            <a:ext cx="10177930" cy="1216566"/>
          </a:xfrm>
          <a:prstGeom prst="rect">
            <a:avLst/>
          </a:prstGeom>
          <a:gradFill>
            <a:gsLst>
              <a:gs pos="0">
                <a:srgbClr val="FABE00"/>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dirty="0"/>
              <a:t>	</a:t>
            </a:r>
            <a:r>
              <a:rPr lang="en-GB" sz="2400" b="1" dirty="0"/>
              <a:t>A variety of discourses</a:t>
            </a:r>
          </a:p>
        </p:txBody>
      </p:sp>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16386" name="Rectangle 3"/>
          <p:cNvSpPr>
            <a:spLocks noGrp="1"/>
          </p:cNvSpPr>
          <p:nvPr>
            <p:ph type="body" idx="1"/>
          </p:nvPr>
        </p:nvSpPr>
        <p:spPr>
          <a:xfrm>
            <a:off x="583895" y="1338403"/>
            <a:ext cx="7381300" cy="5169927"/>
          </a:xfrm>
          <a:solidFill>
            <a:schemeClr val="bg1"/>
          </a:solidFill>
        </p:spPr>
        <p:txBody>
          <a:bodyPr wrap="square">
            <a:spAutoFit/>
          </a:bodyPr>
          <a:lstStyle/>
          <a:p>
            <a:pPr marL="0" indent="0">
              <a:spcBef>
                <a:spcPts val="1200"/>
              </a:spcBef>
              <a:buNone/>
            </a:pPr>
            <a:r>
              <a:rPr lang="en-GB" sz="2000" dirty="0">
                <a:latin typeface="+mn-lt"/>
              </a:rPr>
              <a:t>The dimensions of educational discourse are many. We can fruitfully discuss education from anthropological, economic, pedagogical, philosophical, political, psychological, sociological, etc. - perspectives. But many other discourses can be chosen.  Here I want to take an institutional perspective and then allude to the policy discourse.</a:t>
            </a:r>
          </a:p>
          <a:p>
            <a:pPr marL="0" indent="0">
              <a:spcBef>
                <a:spcPts val="1200"/>
              </a:spcBef>
              <a:buNone/>
            </a:pPr>
            <a:r>
              <a:rPr lang="en-GB" sz="2000" dirty="0">
                <a:latin typeface="+mn-lt"/>
              </a:rPr>
              <a:t>Looking back many centuries, systems of education were gradually developing. For more than one reason the state assumed the buildup of at least parts of it – even if it varied. But an interesting flora of independent organizations were also partly engaged in education: Being in a Nordic conference the </a:t>
            </a:r>
            <a:r>
              <a:rPr lang="en-GB" sz="2000" i="1" dirty="0" err="1">
                <a:latin typeface="+mn-lt"/>
              </a:rPr>
              <a:t>folkehöjskolen</a:t>
            </a:r>
            <a:r>
              <a:rPr lang="en-GB" sz="2000" dirty="0">
                <a:latin typeface="+mn-lt"/>
              </a:rPr>
              <a:t> or the folk high school movement is of particular interest. </a:t>
            </a:r>
          </a:p>
          <a:p>
            <a:pPr marL="0" indent="0">
              <a:spcBef>
                <a:spcPts val="1200"/>
              </a:spcBef>
              <a:buNone/>
            </a:pPr>
            <a:r>
              <a:rPr lang="en-GB" sz="2000" dirty="0">
                <a:latin typeface="+mn-lt"/>
              </a:rPr>
              <a:t>During the 20</a:t>
            </a:r>
            <a:r>
              <a:rPr lang="en-GB" sz="2000" baseline="30000" dirty="0">
                <a:latin typeface="+mn-lt"/>
              </a:rPr>
              <a:t>th</a:t>
            </a:r>
            <a:r>
              <a:rPr lang="en-GB" sz="2000" dirty="0">
                <a:latin typeface="+mn-lt"/>
              </a:rPr>
              <a:t> century the basic system of education gradually solidified. But - a special sturdy system for adults was normally not developed. </a:t>
            </a:r>
          </a:p>
          <a:p>
            <a:pPr marL="0" indent="0">
              <a:spcBef>
                <a:spcPts val="1200"/>
              </a:spcBef>
              <a:buNone/>
            </a:pPr>
            <a:r>
              <a:rPr lang="en-GB" sz="2000" dirty="0">
                <a:latin typeface="+mn-lt"/>
              </a:rPr>
              <a:t>Note that in the Icelandic case the system is generally blind to age. </a:t>
            </a:r>
          </a:p>
        </p:txBody>
      </p:sp>
      <p:sp>
        <p:nvSpPr>
          <p:cNvPr id="3" name="Rectangle 3">
            <a:extLst>
              <a:ext uri="{FF2B5EF4-FFF2-40B4-BE49-F238E27FC236}">
                <a16:creationId xmlns:a16="http://schemas.microsoft.com/office/drawing/2014/main" id="{7536A674-342D-2E7C-0E55-0850BF8C4D7F}"/>
              </a:ext>
            </a:extLst>
          </p:cNvPr>
          <p:cNvSpPr txBox="1">
            <a:spLocks/>
          </p:cNvSpPr>
          <p:nvPr/>
        </p:nvSpPr>
        <p:spPr bwMode="auto">
          <a:xfrm>
            <a:off x="8265582" y="62294"/>
            <a:ext cx="1800200" cy="1014944"/>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200" dirty="0">
                <a:solidFill>
                  <a:srgbClr val="000000"/>
                </a:solidFill>
                <a:latin typeface="Calibri" panose="020F0502020204030204" pitchFamily="34" charset="0"/>
              </a:rPr>
              <a:t>Shaping Futures, Empowering Lives: Lifelong Learning at the Heart of Flourishing for Individuals and Societies</a:t>
            </a:r>
            <a:endParaRPr lang="en-GB" sz="1200" dirty="0">
              <a:latin typeface="+mn-lt"/>
            </a:endParaRPr>
          </a:p>
        </p:txBody>
      </p:sp>
    </p:spTree>
    <p:extLst>
      <p:ext uri="{BB962C8B-B14F-4D97-AF65-F5344CB8AC3E}">
        <p14:creationId xmlns:p14="http://schemas.microsoft.com/office/powerpoint/2010/main" val="119221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493588E2-586C-2F43-DAC4-26944120381B}"/>
              </a:ext>
            </a:extLst>
          </p:cNvPr>
          <p:cNvSpPr txBox="1">
            <a:spLocks/>
          </p:cNvSpPr>
          <p:nvPr/>
        </p:nvSpPr>
        <p:spPr bwMode="auto">
          <a:xfrm>
            <a:off x="0" y="-13618"/>
            <a:ext cx="10177930" cy="1216566"/>
          </a:xfrm>
          <a:prstGeom prst="rect">
            <a:avLst/>
          </a:prstGeom>
          <a:gradFill>
            <a:gsLst>
              <a:gs pos="0">
                <a:srgbClr val="FABE00"/>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dirty="0"/>
              <a:t>	</a:t>
            </a:r>
            <a:r>
              <a:rPr lang="en-GB" sz="2000" dirty="0"/>
              <a:t>A variety of discourses – </a:t>
            </a:r>
            <a:r>
              <a:rPr lang="en-GB" sz="2000" b="1" dirty="0"/>
              <a:t>the traditional discourse</a:t>
            </a:r>
          </a:p>
        </p:txBody>
      </p:sp>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8" name="Rectangle 3">
            <a:extLst>
              <a:ext uri="{FF2B5EF4-FFF2-40B4-BE49-F238E27FC236}">
                <a16:creationId xmlns:a16="http://schemas.microsoft.com/office/drawing/2014/main" id="{4328C8EF-0187-4C0F-8C6C-9A6D0BEE8F47}"/>
              </a:ext>
            </a:extLst>
          </p:cNvPr>
          <p:cNvSpPr txBox="1">
            <a:spLocks/>
          </p:cNvSpPr>
          <p:nvPr/>
        </p:nvSpPr>
        <p:spPr bwMode="auto">
          <a:xfrm>
            <a:off x="7750429" y="3808412"/>
            <a:ext cx="2384711" cy="2246050"/>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0608" indent="-95198" algn="l" rtl="0" fontAlgn="base">
              <a:spcBef>
                <a:spcPct val="0"/>
              </a:spcBef>
              <a:spcAft>
                <a:spcPct val="0"/>
              </a:spcAft>
              <a:defRPr kern="1200">
                <a:solidFill>
                  <a:schemeClr val="tx1"/>
                </a:solidFill>
                <a:latin typeface="Arial" charset="0"/>
                <a:ea typeface="ＭＳ Ｐゴシック" charset="-128"/>
                <a:cs typeface="+mn-cs"/>
              </a:defRPr>
            </a:lvl2pPr>
            <a:lvl3pPr marL="904388" indent="-190397" algn="l" rtl="0" fontAlgn="base">
              <a:spcBef>
                <a:spcPct val="0"/>
              </a:spcBef>
              <a:spcAft>
                <a:spcPct val="0"/>
              </a:spcAft>
              <a:defRPr kern="1200">
                <a:solidFill>
                  <a:schemeClr val="tx1"/>
                </a:solidFill>
                <a:latin typeface="Arial" charset="0"/>
                <a:ea typeface="ＭＳ Ｐゴシック" charset="-128"/>
                <a:cs typeface="+mn-cs"/>
              </a:defRPr>
            </a:lvl3pPr>
            <a:lvl4pPr marL="1358169" indent="-287184" algn="l" rtl="0" fontAlgn="base">
              <a:spcBef>
                <a:spcPct val="0"/>
              </a:spcBef>
              <a:spcAft>
                <a:spcPct val="0"/>
              </a:spcAft>
              <a:defRPr kern="1200">
                <a:solidFill>
                  <a:schemeClr val="tx1"/>
                </a:solidFill>
                <a:latin typeface="Arial" charset="0"/>
                <a:ea typeface="ＭＳ Ｐゴシック" charset="-128"/>
                <a:cs typeface="+mn-cs"/>
              </a:defRPr>
            </a:lvl4pPr>
            <a:lvl5pPr marL="1813539" indent="-383968" algn="l" rtl="0" fontAlgn="base">
              <a:spcBef>
                <a:spcPct val="0"/>
              </a:spcBef>
              <a:spcAft>
                <a:spcPct val="0"/>
              </a:spcAft>
              <a:defRPr kern="1200">
                <a:solidFill>
                  <a:schemeClr val="tx1"/>
                </a:solidFill>
                <a:latin typeface="Arial" charset="0"/>
                <a:ea typeface="ＭＳ Ｐゴシック" charset="-128"/>
                <a:cs typeface="+mn-cs"/>
              </a:defRPr>
            </a:lvl5pPr>
            <a:lvl6pPr marL="2284772" algn="l" defTabSz="913909" rtl="0" eaLnBrk="1" latinLnBrk="0" hangingPunct="1">
              <a:defRPr kern="1200">
                <a:solidFill>
                  <a:schemeClr val="tx1"/>
                </a:solidFill>
                <a:latin typeface="Arial" charset="0"/>
                <a:ea typeface="ＭＳ Ｐゴシック" charset="-128"/>
                <a:cs typeface="+mn-cs"/>
              </a:defRPr>
            </a:lvl6pPr>
            <a:lvl7pPr marL="2741725" algn="l" defTabSz="913909" rtl="0" eaLnBrk="1" latinLnBrk="0" hangingPunct="1">
              <a:defRPr kern="1200">
                <a:solidFill>
                  <a:schemeClr val="tx1"/>
                </a:solidFill>
                <a:latin typeface="Arial" charset="0"/>
                <a:ea typeface="ＭＳ Ｐゴシック" charset="-128"/>
                <a:cs typeface="+mn-cs"/>
              </a:defRPr>
            </a:lvl7pPr>
            <a:lvl8pPr marL="3198680" algn="l" defTabSz="913909" rtl="0" eaLnBrk="1" latinLnBrk="0" hangingPunct="1">
              <a:defRPr kern="1200">
                <a:solidFill>
                  <a:schemeClr val="tx1"/>
                </a:solidFill>
                <a:latin typeface="Arial" charset="0"/>
                <a:ea typeface="ＭＳ Ｐゴシック" charset="-128"/>
                <a:cs typeface="+mn-cs"/>
              </a:defRPr>
            </a:lvl8pPr>
            <a:lvl9pPr marL="3655632" algn="l" defTabSz="913909" rtl="0" eaLnBrk="1" latinLnBrk="0" hangingPunct="1">
              <a:defRPr kern="1200">
                <a:solidFill>
                  <a:schemeClr val="tx1"/>
                </a:solidFill>
                <a:latin typeface="Arial" charset="0"/>
                <a:ea typeface="ＭＳ Ｐゴシック" charset="-128"/>
                <a:cs typeface="+mn-cs"/>
              </a:defRPr>
            </a:lvl9pPr>
          </a:lstStyle>
          <a:p>
            <a:r>
              <a:rPr lang="en-GB" sz="2000" kern="0" dirty="0">
                <a:latin typeface="+mn-lt"/>
              </a:rPr>
              <a:t>With the introduction of the LLL discourse around the mid 20</a:t>
            </a:r>
            <a:r>
              <a:rPr lang="en-GB" sz="2000" kern="0" baseline="30000" dirty="0">
                <a:latin typeface="+mn-lt"/>
              </a:rPr>
              <a:t>th</a:t>
            </a:r>
            <a:r>
              <a:rPr lang="en-GB" sz="2000" kern="0" dirty="0">
                <a:latin typeface="+mn-lt"/>
              </a:rPr>
              <a:t> century the </a:t>
            </a:r>
            <a:r>
              <a:rPr lang="en-GB" sz="2000" b="1" kern="0" dirty="0">
                <a:latin typeface="+mn-lt"/>
              </a:rPr>
              <a:t>rhetorical</a:t>
            </a:r>
            <a:r>
              <a:rPr lang="en-GB" sz="2000" kern="0" dirty="0">
                <a:latin typeface="+mn-lt"/>
              </a:rPr>
              <a:t> picture gradually changed. </a:t>
            </a:r>
            <a:endParaRPr lang="en-GB" sz="2000" u="sng" kern="0" dirty="0"/>
          </a:p>
        </p:txBody>
      </p:sp>
      <p:pic>
        <p:nvPicPr>
          <p:cNvPr id="5" name="Mynd 4">
            <a:extLst>
              <a:ext uri="{FF2B5EF4-FFF2-40B4-BE49-F238E27FC236}">
                <a16:creationId xmlns:a16="http://schemas.microsoft.com/office/drawing/2014/main" id="{6759A4F3-49AC-AF29-F471-4F3B155D6478}"/>
              </a:ext>
            </a:extLst>
          </p:cNvPr>
          <p:cNvPicPr>
            <a:picLocks noChangeAspect="1"/>
          </p:cNvPicPr>
          <p:nvPr/>
        </p:nvPicPr>
        <p:blipFill>
          <a:blip r:embed="rId3"/>
          <a:stretch>
            <a:fillRect/>
          </a:stretch>
        </p:blipFill>
        <p:spPr>
          <a:xfrm>
            <a:off x="531527" y="2608485"/>
            <a:ext cx="7261225" cy="1174750"/>
          </a:xfrm>
          <a:prstGeom prst="rect">
            <a:avLst/>
          </a:prstGeom>
        </p:spPr>
      </p:pic>
      <p:pic>
        <p:nvPicPr>
          <p:cNvPr id="10" name="Mynd 9">
            <a:extLst>
              <a:ext uri="{FF2B5EF4-FFF2-40B4-BE49-F238E27FC236}">
                <a16:creationId xmlns:a16="http://schemas.microsoft.com/office/drawing/2014/main" id="{BDAD3ECF-0721-38FF-258D-D9784BE0B88A}"/>
              </a:ext>
            </a:extLst>
          </p:cNvPr>
          <p:cNvPicPr>
            <a:picLocks noChangeAspect="1"/>
          </p:cNvPicPr>
          <p:nvPr/>
        </p:nvPicPr>
        <p:blipFill>
          <a:blip r:embed="rId4"/>
          <a:stretch>
            <a:fillRect/>
          </a:stretch>
        </p:blipFill>
        <p:spPr>
          <a:xfrm>
            <a:off x="652177" y="4995671"/>
            <a:ext cx="7140575" cy="1174750"/>
          </a:xfrm>
          <a:prstGeom prst="rect">
            <a:avLst/>
          </a:prstGeom>
        </p:spPr>
      </p:pic>
      <p:sp>
        <p:nvSpPr>
          <p:cNvPr id="12" name="Sporaskja 11">
            <a:extLst>
              <a:ext uri="{FF2B5EF4-FFF2-40B4-BE49-F238E27FC236}">
                <a16:creationId xmlns:a16="http://schemas.microsoft.com/office/drawing/2014/main" id="{51D1D10F-E020-D366-EB05-218A42285095}"/>
              </a:ext>
            </a:extLst>
          </p:cNvPr>
          <p:cNvSpPr/>
          <p:nvPr/>
        </p:nvSpPr>
        <p:spPr>
          <a:xfrm>
            <a:off x="4710409" y="5464593"/>
            <a:ext cx="1224136" cy="467187"/>
          </a:xfrm>
          <a:prstGeom prst="ellipse">
            <a:avLst/>
          </a:prstGeom>
          <a:gradFill flip="none" rotWithShape="1">
            <a:gsLst>
              <a:gs pos="0">
                <a:schemeClr val="accent1">
                  <a:lumMod val="5000"/>
                  <a:lumOff val="95000"/>
                  <a:alpha val="52000"/>
                </a:schemeClr>
              </a:gs>
              <a:gs pos="100000">
                <a:schemeClr val="accent2">
                  <a:lumMod val="50000"/>
                  <a:alpha val="93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3" name="Sporaskja 12">
            <a:extLst>
              <a:ext uri="{FF2B5EF4-FFF2-40B4-BE49-F238E27FC236}">
                <a16:creationId xmlns:a16="http://schemas.microsoft.com/office/drawing/2014/main" id="{AEF802A5-E1E9-93D6-808B-1680A19A7021}"/>
              </a:ext>
            </a:extLst>
          </p:cNvPr>
          <p:cNvSpPr/>
          <p:nvPr/>
        </p:nvSpPr>
        <p:spPr>
          <a:xfrm>
            <a:off x="5952827" y="5464593"/>
            <a:ext cx="1224136" cy="467187"/>
          </a:xfrm>
          <a:prstGeom prst="ellipse">
            <a:avLst/>
          </a:prstGeom>
          <a:gradFill flip="none" rotWithShape="1">
            <a:gsLst>
              <a:gs pos="0">
                <a:schemeClr val="accent1">
                  <a:lumMod val="5000"/>
                  <a:lumOff val="95000"/>
                  <a:alpha val="25000"/>
                </a:schemeClr>
              </a:gs>
              <a:gs pos="100000">
                <a:srgbClr val="FFFF00"/>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4" name="Sporaskja 13">
            <a:extLst>
              <a:ext uri="{FF2B5EF4-FFF2-40B4-BE49-F238E27FC236}">
                <a16:creationId xmlns:a16="http://schemas.microsoft.com/office/drawing/2014/main" id="{A5469C88-EB53-B8F1-63B1-6EDCD66F5B1C}"/>
              </a:ext>
            </a:extLst>
          </p:cNvPr>
          <p:cNvSpPr/>
          <p:nvPr/>
        </p:nvSpPr>
        <p:spPr>
          <a:xfrm>
            <a:off x="3467991" y="5464594"/>
            <a:ext cx="1224136" cy="467187"/>
          </a:xfrm>
          <a:prstGeom prst="ellipse">
            <a:avLst/>
          </a:prstGeom>
          <a:gradFill flip="none" rotWithShape="1">
            <a:gsLst>
              <a:gs pos="0">
                <a:schemeClr val="accent1">
                  <a:lumMod val="5000"/>
                  <a:lumOff val="95000"/>
                  <a:alpha val="25000"/>
                </a:schemeClr>
              </a:gs>
              <a:gs pos="100000">
                <a:schemeClr val="accent1">
                  <a:lumMod val="30000"/>
                  <a:lumOff val="70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5" name="Sporaskja 14">
            <a:extLst>
              <a:ext uri="{FF2B5EF4-FFF2-40B4-BE49-F238E27FC236}">
                <a16:creationId xmlns:a16="http://schemas.microsoft.com/office/drawing/2014/main" id="{AFDCF8D3-E6D1-8C3F-AA95-88A57AB7DCB0}"/>
              </a:ext>
            </a:extLst>
          </p:cNvPr>
          <p:cNvSpPr/>
          <p:nvPr/>
        </p:nvSpPr>
        <p:spPr>
          <a:xfrm>
            <a:off x="2274424" y="5464594"/>
            <a:ext cx="1224136" cy="467187"/>
          </a:xfrm>
          <a:prstGeom prst="ellipse">
            <a:avLst/>
          </a:prstGeom>
          <a:gradFill flip="none" rotWithShape="1">
            <a:gsLst>
              <a:gs pos="0">
                <a:schemeClr val="accent1">
                  <a:lumMod val="5000"/>
                  <a:lumOff val="95000"/>
                  <a:alpha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 name="Sporaskja 15">
            <a:extLst>
              <a:ext uri="{FF2B5EF4-FFF2-40B4-BE49-F238E27FC236}">
                <a16:creationId xmlns:a16="http://schemas.microsoft.com/office/drawing/2014/main" id="{93A1C148-A900-576E-4D94-88266F6465D2}"/>
              </a:ext>
            </a:extLst>
          </p:cNvPr>
          <p:cNvSpPr/>
          <p:nvPr/>
        </p:nvSpPr>
        <p:spPr>
          <a:xfrm>
            <a:off x="1022087" y="5452639"/>
            <a:ext cx="1564107" cy="467187"/>
          </a:xfrm>
          <a:prstGeom prst="ellipse">
            <a:avLst/>
          </a:prstGeom>
          <a:gradFill flip="none" rotWithShape="1">
            <a:gsLst>
              <a:gs pos="0">
                <a:schemeClr val="accent1">
                  <a:lumMod val="5000"/>
                  <a:lumOff val="95000"/>
                  <a:alpha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7" name="Sporaskja 16">
            <a:extLst>
              <a:ext uri="{FF2B5EF4-FFF2-40B4-BE49-F238E27FC236}">
                <a16:creationId xmlns:a16="http://schemas.microsoft.com/office/drawing/2014/main" id="{B0FCDB8E-6926-BA97-F4DA-2DD290F2EFC8}"/>
              </a:ext>
            </a:extLst>
          </p:cNvPr>
          <p:cNvSpPr/>
          <p:nvPr/>
        </p:nvSpPr>
        <p:spPr>
          <a:xfrm>
            <a:off x="1160575" y="3053896"/>
            <a:ext cx="1224136" cy="467187"/>
          </a:xfrm>
          <a:prstGeom prst="ellipse">
            <a:avLst/>
          </a:prstGeom>
          <a:gradFill flip="none" rotWithShape="1">
            <a:gsLst>
              <a:gs pos="0">
                <a:schemeClr val="accent1">
                  <a:lumMod val="5000"/>
                  <a:lumOff val="95000"/>
                  <a:alpha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8" name="Rectangle 3">
            <a:extLst>
              <a:ext uri="{FF2B5EF4-FFF2-40B4-BE49-F238E27FC236}">
                <a16:creationId xmlns:a16="http://schemas.microsoft.com/office/drawing/2014/main" id="{6DE766D0-F77A-3ADC-F3B6-475A0FE18B63}"/>
              </a:ext>
            </a:extLst>
          </p:cNvPr>
          <p:cNvSpPr txBox="1">
            <a:spLocks/>
          </p:cNvSpPr>
          <p:nvPr/>
        </p:nvSpPr>
        <p:spPr bwMode="auto">
          <a:xfrm>
            <a:off x="7134560" y="1839413"/>
            <a:ext cx="1808225" cy="1014944"/>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2000" dirty="0">
                <a:solidFill>
                  <a:srgbClr val="000000"/>
                </a:solidFill>
                <a:latin typeface="Calibri" panose="020F0502020204030204" pitchFamily="34" charset="0"/>
              </a:rPr>
              <a:t>Education was pre-”life” and pre-work</a:t>
            </a:r>
            <a:endParaRPr lang="en-GB" sz="2000" dirty="0">
              <a:latin typeface="+mn-lt"/>
            </a:endParaRPr>
          </a:p>
        </p:txBody>
      </p:sp>
      <p:sp>
        <p:nvSpPr>
          <p:cNvPr id="3" name="Rectangle 3">
            <a:extLst>
              <a:ext uri="{FF2B5EF4-FFF2-40B4-BE49-F238E27FC236}">
                <a16:creationId xmlns:a16="http://schemas.microsoft.com/office/drawing/2014/main" id="{7536A674-342D-2E7C-0E55-0850BF8C4D7F}"/>
              </a:ext>
            </a:extLst>
          </p:cNvPr>
          <p:cNvSpPr txBox="1">
            <a:spLocks/>
          </p:cNvSpPr>
          <p:nvPr/>
        </p:nvSpPr>
        <p:spPr bwMode="auto">
          <a:xfrm>
            <a:off x="8265582" y="62294"/>
            <a:ext cx="1800200" cy="1014944"/>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200" dirty="0">
                <a:solidFill>
                  <a:srgbClr val="000000"/>
                </a:solidFill>
                <a:latin typeface="Calibri" panose="020F0502020204030204" pitchFamily="34" charset="0"/>
              </a:rPr>
              <a:t>Shaping Futures, Empowering Lives: Lifelong Learning at the Heart of Flourishing for Individuals and Societies</a:t>
            </a:r>
            <a:endParaRPr lang="en-GB" sz="1200" dirty="0">
              <a:latin typeface="+mn-lt"/>
            </a:endParaRPr>
          </a:p>
        </p:txBody>
      </p:sp>
      <p:sp>
        <p:nvSpPr>
          <p:cNvPr id="4" name="Rectangle 3">
            <a:extLst>
              <a:ext uri="{FF2B5EF4-FFF2-40B4-BE49-F238E27FC236}">
                <a16:creationId xmlns:a16="http://schemas.microsoft.com/office/drawing/2014/main" id="{EEF5CFF1-A853-A9FB-A7D4-E38AA05D7AAF}"/>
              </a:ext>
            </a:extLst>
          </p:cNvPr>
          <p:cNvSpPr txBox="1">
            <a:spLocks/>
          </p:cNvSpPr>
          <p:nvPr/>
        </p:nvSpPr>
        <p:spPr bwMode="auto">
          <a:xfrm>
            <a:off x="3539698" y="6451860"/>
            <a:ext cx="5625984" cy="1014944"/>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0608" indent="-95198" algn="l" rtl="0" fontAlgn="base">
              <a:spcBef>
                <a:spcPct val="0"/>
              </a:spcBef>
              <a:spcAft>
                <a:spcPct val="0"/>
              </a:spcAft>
              <a:defRPr kern="1200">
                <a:solidFill>
                  <a:schemeClr val="tx1"/>
                </a:solidFill>
                <a:latin typeface="Arial" charset="0"/>
                <a:ea typeface="ＭＳ Ｐゴシック" charset="-128"/>
                <a:cs typeface="+mn-cs"/>
              </a:defRPr>
            </a:lvl2pPr>
            <a:lvl3pPr marL="904388" indent="-190397" algn="l" rtl="0" fontAlgn="base">
              <a:spcBef>
                <a:spcPct val="0"/>
              </a:spcBef>
              <a:spcAft>
                <a:spcPct val="0"/>
              </a:spcAft>
              <a:defRPr kern="1200">
                <a:solidFill>
                  <a:schemeClr val="tx1"/>
                </a:solidFill>
                <a:latin typeface="Arial" charset="0"/>
                <a:ea typeface="ＭＳ Ｐゴシック" charset="-128"/>
                <a:cs typeface="+mn-cs"/>
              </a:defRPr>
            </a:lvl3pPr>
            <a:lvl4pPr marL="1358169" indent="-287184" algn="l" rtl="0" fontAlgn="base">
              <a:spcBef>
                <a:spcPct val="0"/>
              </a:spcBef>
              <a:spcAft>
                <a:spcPct val="0"/>
              </a:spcAft>
              <a:defRPr kern="1200">
                <a:solidFill>
                  <a:schemeClr val="tx1"/>
                </a:solidFill>
                <a:latin typeface="Arial" charset="0"/>
                <a:ea typeface="ＭＳ Ｐゴシック" charset="-128"/>
                <a:cs typeface="+mn-cs"/>
              </a:defRPr>
            </a:lvl4pPr>
            <a:lvl5pPr marL="1813539" indent="-383968" algn="l" rtl="0" fontAlgn="base">
              <a:spcBef>
                <a:spcPct val="0"/>
              </a:spcBef>
              <a:spcAft>
                <a:spcPct val="0"/>
              </a:spcAft>
              <a:defRPr kern="1200">
                <a:solidFill>
                  <a:schemeClr val="tx1"/>
                </a:solidFill>
                <a:latin typeface="Arial" charset="0"/>
                <a:ea typeface="ＭＳ Ｐゴシック" charset="-128"/>
                <a:cs typeface="+mn-cs"/>
              </a:defRPr>
            </a:lvl5pPr>
            <a:lvl6pPr marL="2284772" algn="l" defTabSz="913909" rtl="0" eaLnBrk="1" latinLnBrk="0" hangingPunct="1">
              <a:defRPr kern="1200">
                <a:solidFill>
                  <a:schemeClr val="tx1"/>
                </a:solidFill>
                <a:latin typeface="Arial" charset="0"/>
                <a:ea typeface="ＭＳ Ｐゴシック" charset="-128"/>
                <a:cs typeface="+mn-cs"/>
              </a:defRPr>
            </a:lvl6pPr>
            <a:lvl7pPr marL="2741725" algn="l" defTabSz="913909" rtl="0" eaLnBrk="1" latinLnBrk="0" hangingPunct="1">
              <a:defRPr kern="1200">
                <a:solidFill>
                  <a:schemeClr val="tx1"/>
                </a:solidFill>
                <a:latin typeface="Arial" charset="0"/>
                <a:ea typeface="ＭＳ Ｐゴシック" charset="-128"/>
                <a:cs typeface="+mn-cs"/>
              </a:defRPr>
            </a:lvl7pPr>
            <a:lvl8pPr marL="3198680" algn="l" defTabSz="913909" rtl="0" eaLnBrk="1" latinLnBrk="0" hangingPunct="1">
              <a:defRPr kern="1200">
                <a:solidFill>
                  <a:schemeClr val="tx1"/>
                </a:solidFill>
                <a:latin typeface="Arial" charset="0"/>
                <a:ea typeface="ＭＳ Ｐゴシック" charset="-128"/>
                <a:cs typeface="+mn-cs"/>
              </a:defRPr>
            </a:lvl8pPr>
            <a:lvl9pPr marL="3655632" algn="l" defTabSz="913909" rtl="0" eaLnBrk="1" latinLnBrk="0" hangingPunct="1">
              <a:defRPr kern="1200">
                <a:solidFill>
                  <a:schemeClr val="tx1"/>
                </a:solidFill>
                <a:latin typeface="Arial" charset="0"/>
                <a:ea typeface="ＭＳ Ｐゴシック" charset="-128"/>
                <a:cs typeface="+mn-cs"/>
              </a:defRPr>
            </a:lvl9pPr>
          </a:lstStyle>
          <a:p>
            <a:r>
              <a:rPr lang="en-GB" sz="2000" kern="0" dirty="0">
                <a:latin typeface="+mn-lt"/>
              </a:rPr>
              <a:t>But in a curious way this did not much affect the system discussion nor the credential discussion which are still operating as before.</a:t>
            </a:r>
            <a:endParaRPr lang="en-GB" sz="2000" u="sng" kern="0" dirty="0"/>
          </a:p>
        </p:txBody>
      </p:sp>
    </p:spTree>
    <p:extLst>
      <p:ext uri="{BB962C8B-B14F-4D97-AF65-F5344CB8AC3E}">
        <p14:creationId xmlns:p14="http://schemas.microsoft.com/office/powerpoint/2010/main" val="60691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16386" name="Rectangle 3"/>
          <p:cNvSpPr>
            <a:spLocks noGrp="1"/>
          </p:cNvSpPr>
          <p:nvPr>
            <p:ph type="body" idx="1"/>
          </p:nvPr>
        </p:nvSpPr>
        <p:spPr>
          <a:xfrm>
            <a:off x="-467" y="1178049"/>
            <a:ext cx="4843400" cy="2246050"/>
          </a:xfrm>
          <a:solidFill>
            <a:schemeClr val="bg1"/>
          </a:solidFill>
        </p:spPr>
        <p:txBody>
          <a:bodyPr wrap="square">
            <a:spAutoFit/>
          </a:bodyPr>
          <a:lstStyle/>
          <a:p>
            <a:pPr marL="0" indent="0">
              <a:buNone/>
            </a:pPr>
            <a:r>
              <a:rPr lang="en-GB" sz="2000" dirty="0">
                <a:latin typeface="+mn-lt"/>
              </a:rPr>
              <a:t>Sometimes it is possible that the terminology we use might be more precise – I will note interesting examples – even though we should not go overboard in insisting on clear definitions. The terms I want to bring up – are </a:t>
            </a:r>
            <a:r>
              <a:rPr lang="en-GB" sz="2000" i="1" dirty="0">
                <a:latin typeface="+mn-lt"/>
              </a:rPr>
              <a:t>lifelong learning, education, needs and evidence. </a:t>
            </a:r>
            <a:endParaRPr lang="en-GB" sz="2000" dirty="0">
              <a:latin typeface="+mn-lt"/>
            </a:endParaRPr>
          </a:p>
        </p:txBody>
      </p:sp>
      <p:sp>
        <p:nvSpPr>
          <p:cNvPr id="8" name="Rectangle 3">
            <a:extLst>
              <a:ext uri="{FF2B5EF4-FFF2-40B4-BE49-F238E27FC236}">
                <a16:creationId xmlns:a16="http://schemas.microsoft.com/office/drawing/2014/main" id="{4328C8EF-0187-4C0F-8C6C-9A6D0BEE8F47}"/>
              </a:ext>
            </a:extLst>
          </p:cNvPr>
          <p:cNvSpPr txBox="1">
            <a:spLocks/>
          </p:cNvSpPr>
          <p:nvPr/>
        </p:nvSpPr>
        <p:spPr bwMode="auto">
          <a:xfrm>
            <a:off x="4975842" y="2469077"/>
            <a:ext cx="4957824" cy="5016039"/>
          </a:xfrm>
          <a:prstGeom prst="rect">
            <a:avLst/>
          </a:prstGeom>
          <a:solidFill>
            <a:schemeClr val="bg1"/>
          </a:solidFill>
          <a:ln w="22225">
            <a:gradFill>
              <a:gsLst>
                <a:gs pos="0">
                  <a:srgbClr val="00B050">
                    <a:lumMod val="10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800000"/>
            <a:headEnd/>
            <a:tailEnd/>
          </a:ln>
        </p:spPr>
        <p:txBody>
          <a:bodyPr vert="horz" wrap="square" lIns="90727" tIns="45364" rIns="90727" bIns="45364"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0608" indent="-95198" algn="l" rtl="0" fontAlgn="base">
              <a:spcBef>
                <a:spcPct val="0"/>
              </a:spcBef>
              <a:spcAft>
                <a:spcPct val="0"/>
              </a:spcAft>
              <a:defRPr kern="1200">
                <a:solidFill>
                  <a:schemeClr val="tx1"/>
                </a:solidFill>
                <a:latin typeface="Arial" charset="0"/>
                <a:ea typeface="ＭＳ Ｐゴシック" charset="-128"/>
                <a:cs typeface="+mn-cs"/>
              </a:defRPr>
            </a:lvl2pPr>
            <a:lvl3pPr marL="904388" indent="-190397" algn="l" rtl="0" fontAlgn="base">
              <a:spcBef>
                <a:spcPct val="0"/>
              </a:spcBef>
              <a:spcAft>
                <a:spcPct val="0"/>
              </a:spcAft>
              <a:defRPr kern="1200">
                <a:solidFill>
                  <a:schemeClr val="tx1"/>
                </a:solidFill>
                <a:latin typeface="Arial" charset="0"/>
                <a:ea typeface="ＭＳ Ｐゴシック" charset="-128"/>
                <a:cs typeface="+mn-cs"/>
              </a:defRPr>
            </a:lvl3pPr>
            <a:lvl4pPr marL="1358169" indent="-287184" algn="l" rtl="0" fontAlgn="base">
              <a:spcBef>
                <a:spcPct val="0"/>
              </a:spcBef>
              <a:spcAft>
                <a:spcPct val="0"/>
              </a:spcAft>
              <a:defRPr kern="1200">
                <a:solidFill>
                  <a:schemeClr val="tx1"/>
                </a:solidFill>
                <a:latin typeface="Arial" charset="0"/>
                <a:ea typeface="ＭＳ Ｐゴシック" charset="-128"/>
                <a:cs typeface="+mn-cs"/>
              </a:defRPr>
            </a:lvl4pPr>
            <a:lvl5pPr marL="1813539" indent="-383968" algn="l" rtl="0" fontAlgn="base">
              <a:spcBef>
                <a:spcPct val="0"/>
              </a:spcBef>
              <a:spcAft>
                <a:spcPct val="0"/>
              </a:spcAft>
              <a:defRPr kern="1200">
                <a:solidFill>
                  <a:schemeClr val="tx1"/>
                </a:solidFill>
                <a:latin typeface="Arial" charset="0"/>
                <a:ea typeface="ＭＳ Ｐゴシック" charset="-128"/>
                <a:cs typeface="+mn-cs"/>
              </a:defRPr>
            </a:lvl5pPr>
            <a:lvl6pPr marL="2284772" algn="l" defTabSz="913909" rtl="0" eaLnBrk="1" latinLnBrk="0" hangingPunct="1">
              <a:defRPr kern="1200">
                <a:solidFill>
                  <a:schemeClr val="tx1"/>
                </a:solidFill>
                <a:latin typeface="Arial" charset="0"/>
                <a:ea typeface="ＭＳ Ｐゴシック" charset="-128"/>
                <a:cs typeface="+mn-cs"/>
              </a:defRPr>
            </a:lvl6pPr>
            <a:lvl7pPr marL="2741725" algn="l" defTabSz="913909" rtl="0" eaLnBrk="1" latinLnBrk="0" hangingPunct="1">
              <a:defRPr kern="1200">
                <a:solidFill>
                  <a:schemeClr val="tx1"/>
                </a:solidFill>
                <a:latin typeface="Arial" charset="0"/>
                <a:ea typeface="ＭＳ Ｐゴシック" charset="-128"/>
                <a:cs typeface="+mn-cs"/>
              </a:defRPr>
            </a:lvl7pPr>
            <a:lvl8pPr marL="3198680" algn="l" defTabSz="913909" rtl="0" eaLnBrk="1" latinLnBrk="0" hangingPunct="1">
              <a:defRPr kern="1200">
                <a:solidFill>
                  <a:schemeClr val="tx1"/>
                </a:solidFill>
                <a:latin typeface="Arial" charset="0"/>
                <a:ea typeface="ＭＳ Ｐゴシック" charset="-128"/>
                <a:cs typeface="+mn-cs"/>
              </a:defRPr>
            </a:lvl8pPr>
            <a:lvl9pPr marL="3655632" algn="l" defTabSz="913909" rtl="0" eaLnBrk="1" latinLnBrk="0" hangingPunct="1">
              <a:defRPr kern="1200">
                <a:solidFill>
                  <a:schemeClr val="tx1"/>
                </a:solidFill>
                <a:latin typeface="Arial" charset="0"/>
                <a:ea typeface="ＭＳ Ｐゴシック" charset="-128"/>
                <a:cs typeface="+mn-cs"/>
              </a:defRPr>
            </a:lvl9pPr>
          </a:lstStyle>
          <a:p>
            <a:r>
              <a:rPr lang="en-GB" sz="2000" b="1" kern="0" dirty="0">
                <a:latin typeface="+mn-lt"/>
              </a:rPr>
              <a:t>Education – learning - education</a:t>
            </a:r>
          </a:p>
          <a:p>
            <a:r>
              <a:rPr lang="en-GB" sz="2000" kern="0" dirty="0">
                <a:latin typeface="+mn-lt"/>
              </a:rPr>
              <a:t>I wanted to move from </a:t>
            </a:r>
            <a:r>
              <a:rPr lang="en-GB" sz="2000" b="1" kern="0" dirty="0">
                <a:latin typeface="+mn-lt"/>
              </a:rPr>
              <a:t>learning to education</a:t>
            </a:r>
          </a:p>
          <a:p>
            <a:r>
              <a:rPr lang="en-GB" sz="2000" kern="0" dirty="0">
                <a:latin typeface="+mn-lt"/>
              </a:rPr>
              <a:t>Then I gathered that the trend was the opposite, to move from </a:t>
            </a:r>
            <a:r>
              <a:rPr lang="en-GB" sz="2000" b="1" kern="0" dirty="0">
                <a:latin typeface="+mn-lt"/>
              </a:rPr>
              <a:t>education to learning!</a:t>
            </a:r>
          </a:p>
          <a:p>
            <a:endParaRPr lang="en-GB" sz="2000" b="1" kern="0" dirty="0">
              <a:latin typeface="+mn-lt"/>
            </a:endParaRPr>
          </a:p>
          <a:p>
            <a:r>
              <a:rPr lang="en-GB" sz="2000" kern="0" dirty="0">
                <a:latin typeface="+mn-lt"/>
              </a:rPr>
              <a:t>It all hinges on how one understands – education – as a system (school) or as an idea. </a:t>
            </a:r>
          </a:p>
          <a:p>
            <a:endParaRPr lang="en-GB" sz="2000" b="1" kern="0" dirty="0">
              <a:latin typeface="+mn-lt"/>
            </a:endParaRPr>
          </a:p>
          <a:p>
            <a:r>
              <a:rPr lang="en-GB" sz="2000" kern="0" dirty="0">
                <a:latin typeface="+mn-lt"/>
              </a:rPr>
              <a:t>Now I suggest that we should move the discourse from education (the institution) - to learning  - and then to education (the humanistic idea)</a:t>
            </a:r>
          </a:p>
          <a:p>
            <a:endParaRPr lang="en-GB" sz="2000" b="1" kern="0" dirty="0">
              <a:latin typeface="+mn-lt"/>
            </a:endParaRPr>
          </a:p>
          <a:p>
            <a:r>
              <a:rPr lang="en-GB" sz="2000" b="1" kern="0" dirty="0">
                <a:latin typeface="+mn-lt"/>
              </a:rPr>
              <a:t>Thus,  I also prefer LLE to LLL</a:t>
            </a:r>
            <a:endParaRPr lang="en-GB" sz="1100" u="sng" kern="0" dirty="0"/>
          </a:p>
        </p:txBody>
      </p:sp>
      <p:sp>
        <p:nvSpPr>
          <p:cNvPr id="4" name="Rectangle 3">
            <a:extLst>
              <a:ext uri="{FF2B5EF4-FFF2-40B4-BE49-F238E27FC236}">
                <a16:creationId xmlns:a16="http://schemas.microsoft.com/office/drawing/2014/main" id="{1FABA873-E2F4-02C3-2A31-1E79AB340A2F}"/>
              </a:ext>
            </a:extLst>
          </p:cNvPr>
          <p:cNvSpPr txBox="1">
            <a:spLocks/>
          </p:cNvSpPr>
          <p:nvPr/>
        </p:nvSpPr>
        <p:spPr bwMode="auto">
          <a:xfrm>
            <a:off x="136245" y="3907978"/>
            <a:ext cx="4350780" cy="3354046"/>
          </a:xfrm>
          <a:prstGeom prst="rect">
            <a:avLst/>
          </a:prstGeom>
          <a:solidFill>
            <a:schemeClr val="bg1"/>
          </a:solidFill>
          <a:ln w="19050">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lvl="1" indent="0">
              <a:buNone/>
            </a:pPr>
            <a:r>
              <a:rPr lang="en-GB" sz="2000" b="1" dirty="0">
                <a:latin typeface="+mn-lt"/>
              </a:rPr>
              <a:t>LLL</a:t>
            </a:r>
            <a:r>
              <a:rPr lang="en-GB" sz="2000" dirty="0">
                <a:latin typeface="+mn-lt"/>
              </a:rPr>
              <a:t>, it is a very transparent concept, but it is still understood in different ways</a:t>
            </a:r>
          </a:p>
          <a:p>
            <a:pPr marL="176213" indent="-176213">
              <a:buFont typeface="Arial" panose="020B0604020202020204" pitchFamily="34" charset="0"/>
              <a:buChar char="•"/>
            </a:pPr>
            <a:r>
              <a:rPr lang="en-GB" sz="2000" dirty="0">
                <a:latin typeface="+mn-lt"/>
              </a:rPr>
              <a:t>As the literal expressions points to – learning is not confined to a particular time in life</a:t>
            </a:r>
          </a:p>
          <a:p>
            <a:pPr marL="176213" indent="-176213">
              <a:buFont typeface="Arial" panose="020B0604020202020204" pitchFamily="34" charset="0"/>
              <a:buChar char="•"/>
            </a:pPr>
            <a:r>
              <a:rPr lang="en-GB" sz="2000" dirty="0">
                <a:latin typeface="+mn-lt"/>
              </a:rPr>
              <a:t>As the idea that you can have access to some basic education at any time in your life</a:t>
            </a:r>
          </a:p>
          <a:p>
            <a:pPr marL="176213" indent="-176213">
              <a:buFont typeface="Arial" panose="020B0604020202020204" pitchFamily="34" charset="0"/>
              <a:buChar char="•"/>
            </a:pPr>
            <a:r>
              <a:rPr lang="en-GB" sz="2000" dirty="0">
                <a:latin typeface="+mn-lt"/>
              </a:rPr>
              <a:t>As the idea that education at an institution can go on for ever.</a:t>
            </a:r>
          </a:p>
        </p:txBody>
      </p:sp>
      <p:sp>
        <p:nvSpPr>
          <p:cNvPr id="3" name="Rectangle 2">
            <a:extLst>
              <a:ext uri="{FF2B5EF4-FFF2-40B4-BE49-F238E27FC236}">
                <a16:creationId xmlns:a16="http://schemas.microsoft.com/office/drawing/2014/main" id="{2227E426-A78C-066B-29F5-B6DDB109E231}"/>
              </a:ext>
            </a:extLst>
          </p:cNvPr>
          <p:cNvSpPr txBox="1">
            <a:spLocks/>
          </p:cNvSpPr>
          <p:nvPr/>
        </p:nvSpPr>
        <p:spPr bwMode="auto">
          <a:xfrm>
            <a:off x="0" y="-46364"/>
            <a:ext cx="10177930" cy="1216566"/>
          </a:xfrm>
          <a:prstGeom prst="rect">
            <a:avLst/>
          </a:prstGeom>
          <a:gradFill>
            <a:gsLst>
              <a:gs pos="0">
                <a:srgbClr val="FABE00"/>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600"/>
              </a:spcBef>
            </a:pPr>
            <a:r>
              <a:rPr lang="en-US" sz="2000" dirty="0"/>
              <a:t>	</a:t>
            </a:r>
            <a:r>
              <a:rPr lang="en-GB" sz="2000" dirty="0">
                <a:latin typeface="+mn-lt"/>
              </a:rPr>
              <a:t>A variety of discourses </a:t>
            </a:r>
          </a:p>
          <a:p>
            <a:pPr algn="l">
              <a:spcBef>
                <a:spcPts val="600"/>
              </a:spcBef>
            </a:pPr>
            <a:r>
              <a:rPr lang="en-GB" sz="2000" dirty="0">
                <a:latin typeface="+mn-lt"/>
              </a:rPr>
              <a:t>			– the terms being used</a:t>
            </a:r>
          </a:p>
        </p:txBody>
      </p:sp>
      <p:sp>
        <p:nvSpPr>
          <p:cNvPr id="10" name="Rectangle 3">
            <a:extLst>
              <a:ext uri="{FF2B5EF4-FFF2-40B4-BE49-F238E27FC236}">
                <a16:creationId xmlns:a16="http://schemas.microsoft.com/office/drawing/2014/main" id="{6529F8D6-F213-7FBD-8289-4544F7C53DFF}"/>
              </a:ext>
            </a:extLst>
          </p:cNvPr>
          <p:cNvSpPr txBox="1">
            <a:spLocks noChangeAspect="1"/>
          </p:cNvSpPr>
          <p:nvPr/>
        </p:nvSpPr>
        <p:spPr bwMode="auto">
          <a:xfrm>
            <a:off x="4975842" y="131709"/>
            <a:ext cx="4957824" cy="2271383"/>
          </a:xfrm>
          <a:prstGeom prst="rect">
            <a:avLst/>
          </a:prstGeom>
          <a:solidFill>
            <a:schemeClr val="accent1">
              <a:lumMod val="20000"/>
              <a:lumOff val="80000"/>
            </a:schemeClr>
          </a:solidFill>
          <a:ln w="9525">
            <a:noFill/>
            <a:miter lim="800000"/>
            <a:headEnd/>
            <a:tailEnd/>
          </a:ln>
        </p:spPr>
        <p:txBody>
          <a:bodyPr vert="horz" wrap="square" lIns="91432" tIns="45716" rIns="91432" bIns="45716" numCol="1" anchor="t" anchorCtr="0" compatLnSpc="1">
            <a:prstTxWarp prst="textNoShape">
              <a:avLst/>
            </a:prstTxWarp>
            <a:spAutoFit/>
          </a:bodyPr>
          <a:lstStyle>
            <a:lvl1pPr marL="342869" indent="-342869" algn="l" defTabSz="457159"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883" indent="-285724" algn="l" defTabSz="457159" rtl="0" eaLnBrk="0" fontAlgn="base" hangingPunct="0">
              <a:spcBef>
                <a:spcPct val="20000"/>
              </a:spcBef>
              <a:spcAft>
                <a:spcPct val="0"/>
              </a:spcAft>
              <a:buFont typeface="Arial" charset="0"/>
              <a:buChar char="–"/>
              <a:defRPr sz="2800">
                <a:solidFill>
                  <a:schemeClr val="tx1"/>
                </a:solidFill>
                <a:latin typeface="+mn-lt"/>
              </a:defRPr>
            </a:lvl2pPr>
            <a:lvl3pPr marL="1142898" indent="-228579" algn="l" defTabSz="457159" rtl="0" eaLnBrk="0" fontAlgn="base" hangingPunct="0">
              <a:spcBef>
                <a:spcPct val="20000"/>
              </a:spcBef>
              <a:spcAft>
                <a:spcPct val="0"/>
              </a:spcAft>
              <a:buFont typeface="Arial" charset="0"/>
              <a:buChar char="•"/>
              <a:defRPr sz="2400">
                <a:solidFill>
                  <a:schemeClr val="tx1"/>
                </a:solidFill>
                <a:latin typeface="+mn-lt"/>
              </a:defRPr>
            </a:lvl3pPr>
            <a:lvl4pPr marL="1600056" indent="-228579" algn="l" defTabSz="457159" rtl="0" eaLnBrk="0" fontAlgn="base" hangingPunct="0">
              <a:spcBef>
                <a:spcPct val="20000"/>
              </a:spcBef>
              <a:spcAft>
                <a:spcPct val="0"/>
              </a:spcAft>
              <a:buFont typeface="Arial" charset="0"/>
              <a:buChar char="–"/>
              <a:defRPr sz="2000">
                <a:solidFill>
                  <a:schemeClr val="tx1"/>
                </a:solidFill>
                <a:latin typeface="+mn-lt"/>
              </a:defRPr>
            </a:lvl4pPr>
            <a:lvl5pPr marL="2057216" indent="-228579" algn="l" defTabSz="457159" rtl="0" eaLnBrk="0" fontAlgn="base" hangingPunct="0">
              <a:spcBef>
                <a:spcPct val="20000"/>
              </a:spcBef>
              <a:spcAft>
                <a:spcPct val="0"/>
              </a:spcAft>
              <a:buFont typeface="Arial" charset="0"/>
              <a:buChar char="»"/>
              <a:defRPr sz="2000">
                <a:solidFill>
                  <a:schemeClr val="tx1"/>
                </a:solidFill>
                <a:latin typeface="+mn-lt"/>
              </a:defRPr>
            </a:lvl5pPr>
            <a:lvl6pPr marL="2514375" indent="-228579" algn="l" defTabSz="457159" rtl="0" fontAlgn="base">
              <a:spcBef>
                <a:spcPct val="20000"/>
              </a:spcBef>
              <a:spcAft>
                <a:spcPct val="0"/>
              </a:spcAft>
              <a:buFont typeface="Arial" pitchFamily="34" charset="0"/>
              <a:buChar char="»"/>
              <a:defRPr sz="2000">
                <a:solidFill>
                  <a:schemeClr val="tx1"/>
                </a:solidFill>
                <a:latin typeface="+mn-lt"/>
              </a:defRPr>
            </a:lvl6pPr>
            <a:lvl7pPr marL="2971534" indent="-228579" algn="l" defTabSz="457159" rtl="0" fontAlgn="base">
              <a:spcBef>
                <a:spcPct val="20000"/>
              </a:spcBef>
              <a:spcAft>
                <a:spcPct val="0"/>
              </a:spcAft>
              <a:buFont typeface="Arial" pitchFamily="34" charset="0"/>
              <a:buChar char="»"/>
              <a:defRPr sz="2000">
                <a:solidFill>
                  <a:schemeClr val="tx1"/>
                </a:solidFill>
                <a:latin typeface="+mn-lt"/>
              </a:defRPr>
            </a:lvl7pPr>
            <a:lvl8pPr marL="3428693" indent="-228579" algn="l" defTabSz="457159" rtl="0" fontAlgn="base">
              <a:spcBef>
                <a:spcPct val="20000"/>
              </a:spcBef>
              <a:spcAft>
                <a:spcPct val="0"/>
              </a:spcAft>
              <a:buFont typeface="Arial" pitchFamily="34" charset="0"/>
              <a:buChar char="»"/>
              <a:defRPr sz="2000">
                <a:solidFill>
                  <a:schemeClr val="tx1"/>
                </a:solidFill>
                <a:latin typeface="+mn-lt"/>
              </a:defRPr>
            </a:lvl8pPr>
            <a:lvl9pPr marL="3885851" indent="-228579" algn="l" defTabSz="457159" rtl="0" fontAlgn="base">
              <a:spcBef>
                <a:spcPct val="20000"/>
              </a:spcBef>
              <a:spcAft>
                <a:spcPct val="0"/>
              </a:spcAft>
              <a:buFont typeface="Arial" pitchFamily="34" charset="0"/>
              <a:buChar char="»"/>
              <a:defRPr sz="2000">
                <a:solidFill>
                  <a:schemeClr val="tx1"/>
                </a:solidFill>
                <a:latin typeface="+mn-lt"/>
              </a:defRPr>
            </a:lvl9pPr>
          </a:lstStyle>
          <a:p>
            <a:pPr marL="0" indent="0">
              <a:buNone/>
            </a:pPr>
            <a:r>
              <a:rPr lang="da-DK" sz="1800" b="1" dirty="0"/>
              <a:t>»Vi har brug for både uddannelse og dannelse«</a:t>
            </a:r>
          </a:p>
          <a:p>
            <a:pPr marL="0" indent="0">
              <a:buNone/>
            </a:pPr>
            <a:r>
              <a:rPr lang="da-DK" sz="1800" dirty="0"/>
              <a:t>Den almindelige dannelse er på vej ud af folkeskolen. Og det er en farlig kurs. Vi risikerer at skabe en nation af ukritiske og manipulerbare borgere, der giver mere plads til totalitære kræfter, siger Michael </a:t>
            </a:r>
            <a:r>
              <a:rPr lang="da-DK" sz="1800" dirty="0" err="1"/>
              <a:t>Böss</a:t>
            </a:r>
            <a:r>
              <a:rPr lang="da-DK" sz="1800" dirty="0"/>
              <a:t>. </a:t>
            </a:r>
            <a:r>
              <a:rPr lang="da-DK" sz="1200" dirty="0"/>
              <a:t>(Berlinske tidende 28.8.2020 https://www.berlingske.dk/samfund/vi-har-brug-for-baade-uddannelse-og-dannelse</a:t>
            </a:r>
            <a:r>
              <a:rPr lang="en-GB" sz="1800" kern="0" dirty="0"/>
              <a:t>.)</a:t>
            </a:r>
            <a:endParaRPr lang="da-DK" sz="1800" dirty="0"/>
          </a:p>
        </p:txBody>
      </p:sp>
    </p:spTree>
    <p:extLst>
      <p:ext uri="{BB962C8B-B14F-4D97-AF65-F5344CB8AC3E}">
        <p14:creationId xmlns:p14="http://schemas.microsoft.com/office/powerpoint/2010/main" val="419466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2" name="Rectangle 3">
            <a:extLst>
              <a:ext uri="{FF2B5EF4-FFF2-40B4-BE49-F238E27FC236}">
                <a16:creationId xmlns:a16="http://schemas.microsoft.com/office/drawing/2014/main" id="{97ED32B0-ACD5-63BD-3E71-5001350FBB4C}"/>
              </a:ext>
            </a:extLst>
          </p:cNvPr>
          <p:cNvSpPr txBox="1">
            <a:spLocks/>
          </p:cNvSpPr>
          <p:nvPr/>
        </p:nvSpPr>
        <p:spPr bwMode="auto">
          <a:xfrm>
            <a:off x="219043" y="1318704"/>
            <a:ext cx="5036003" cy="5323816"/>
          </a:xfrm>
          <a:prstGeom prst="rect">
            <a:avLst/>
          </a:prstGeom>
          <a:solidFill>
            <a:schemeClr val="bg1"/>
          </a:solidFill>
          <a:ln w="19050">
            <a:gradFill>
              <a:gsLst>
                <a:gs pos="0">
                  <a:srgbClr val="FF5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lvl="1" indent="0">
              <a:buNone/>
            </a:pPr>
            <a:r>
              <a:rPr lang="en-GB" sz="2000" b="1" dirty="0">
                <a:latin typeface="+mn-lt"/>
              </a:rPr>
              <a:t>Needs</a:t>
            </a:r>
            <a:r>
              <a:rPr lang="en-GB" sz="2000" dirty="0">
                <a:latin typeface="+mn-lt"/>
              </a:rPr>
              <a:t>, borrowed from a deficiency discourse</a:t>
            </a:r>
          </a:p>
          <a:p>
            <a:pPr marL="0" lvl="1" indent="0">
              <a:buNone/>
            </a:pPr>
            <a:r>
              <a:rPr lang="en-GB" sz="2000" dirty="0">
                <a:latin typeface="+mn-lt"/>
              </a:rPr>
              <a:t>If you don’t have something you will not survive – at least not well </a:t>
            </a:r>
          </a:p>
          <a:p>
            <a:pPr marL="0" lvl="1" indent="0">
              <a:buNone/>
            </a:pPr>
            <a:r>
              <a:rPr lang="en-GB" sz="2000" dirty="0">
                <a:latin typeface="+mn-lt"/>
              </a:rPr>
              <a:t>But  within the educational domain it might be better to use a different point of departure</a:t>
            </a:r>
          </a:p>
          <a:p>
            <a:pPr marL="271463" lvl="3" indent="0">
              <a:buFont typeface="Arial" panose="020B0604020202020204" pitchFamily="34" charset="0"/>
              <a:buChar char="•"/>
            </a:pPr>
            <a:r>
              <a:rPr lang="en-GB" sz="2000" dirty="0">
                <a:latin typeface="+mn-lt"/>
              </a:rPr>
              <a:t> The right to something, -  or a minimum requirement – which both are general or political statements – </a:t>
            </a:r>
          </a:p>
          <a:p>
            <a:pPr marL="271463" lvl="3" indent="0">
              <a:buFont typeface="Arial" panose="020B0604020202020204" pitchFamily="34" charset="0"/>
              <a:buChar char="•"/>
            </a:pPr>
            <a:r>
              <a:rPr lang="en-GB" sz="2000" dirty="0">
                <a:latin typeface="+mn-lt"/>
              </a:rPr>
              <a:t> What might be useful or beneficial – who decides that a person would need to learn something (society, industry, the person herself, one's environment). </a:t>
            </a:r>
          </a:p>
          <a:p>
            <a:pPr marL="271463" lvl="3" indent="0">
              <a:buNone/>
            </a:pPr>
            <a:r>
              <a:rPr lang="en-GB" sz="2000" dirty="0">
                <a:latin typeface="+mn-lt"/>
              </a:rPr>
              <a:t>Both would help to make transparent where the demands come from, e.g. who decides what is needed and to note that very different options might make good sense. </a:t>
            </a:r>
          </a:p>
        </p:txBody>
      </p:sp>
      <p:sp>
        <p:nvSpPr>
          <p:cNvPr id="5" name="Rectangle 3">
            <a:extLst>
              <a:ext uri="{FF2B5EF4-FFF2-40B4-BE49-F238E27FC236}">
                <a16:creationId xmlns:a16="http://schemas.microsoft.com/office/drawing/2014/main" id="{481368D5-34DC-98E6-115F-2876CF27B143}"/>
              </a:ext>
            </a:extLst>
          </p:cNvPr>
          <p:cNvSpPr txBox="1">
            <a:spLocks/>
          </p:cNvSpPr>
          <p:nvPr/>
        </p:nvSpPr>
        <p:spPr bwMode="auto">
          <a:xfrm>
            <a:off x="5519451" y="2352036"/>
            <a:ext cx="4555814" cy="3661822"/>
          </a:xfrm>
          <a:prstGeom prst="rect">
            <a:avLst/>
          </a:prstGeom>
          <a:solidFill>
            <a:schemeClr val="bg1"/>
          </a:solidFill>
          <a:ln w="22225">
            <a:gradFill>
              <a:gsLst>
                <a:gs pos="1000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88900" lvl="1" indent="0">
              <a:buNone/>
            </a:pPr>
            <a:r>
              <a:rPr lang="en-GB" sz="2000" b="1" dirty="0">
                <a:latin typeface="+mn-lt"/>
              </a:rPr>
              <a:t>Evidence</a:t>
            </a:r>
            <a:r>
              <a:rPr lang="en-GB" sz="2000" dirty="0">
                <a:latin typeface="+mn-lt"/>
              </a:rPr>
              <a:t>	The crucial role played by evidence in research is obvious to most. </a:t>
            </a:r>
          </a:p>
          <a:p>
            <a:pPr marL="88900" lvl="1" indent="0">
              <a:buNone/>
            </a:pPr>
            <a:r>
              <a:rPr lang="en-GB" sz="2000" dirty="0">
                <a:latin typeface="+mn-lt"/>
              </a:rPr>
              <a:t>But the social role it plays outside academia is practically always overstated. </a:t>
            </a:r>
          </a:p>
          <a:p>
            <a:pPr marL="88900" lvl="1" indent="0">
              <a:buNone/>
            </a:pPr>
            <a:r>
              <a:rPr lang="en-GB" sz="2000" dirty="0">
                <a:latin typeface="+mn-lt"/>
              </a:rPr>
              <a:t>Evidence – research does not set benchmarks – these are political decisions</a:t>
            </a:r>
          </a:p>
          <a:p>
            <a:pPr marL="88900" lvl="1" indent="0">
              <a:buNone/>
            </a:pPr>
            <a:r>
              <a:rPr lang="en-GB" sz="2000" dirty="0">
                <a:latin typeface="+mn-lt"/>
              </a:rPr>
              <a:t>Evidence does not tell you what to do – “evidence-based action” is often a misnomer.  But it may certainly alert you that things should be done.  </a:t>
            </a:r>
          </a:p>
        </p:txBody>
      </p:sp>
      <p:sp>
        <p:nvSpPr>
          <p:cNvPr id="3" name="Rectangle 2">
            <a:extLst>
              <a:ext uri="{FF2B5EF4-FFF2-40B4-BE49-F238E27FC236}">
                <a16:creationId xmlns:a16="http://schemas.microsoft.com/office/drawing/2014/main" id="{2227E426-A78C-066B-29F5-B6DDB109E231}"/>
              </a:ext>
            </a:extLst>
          </p:cNvPr>
          <p:cNvSpPr txBox="1">
            <a:spLocks/>
          </p:cNvSpPr>
          <p:nvPr/>
        </p:nvSpPr>
        <p:spPr bwMode="auto">
          <a:xfrm>
            <a:off x="0" y="-46364"/>
            <a:ext cx="10177930" cy="1216566"/>
          </a:xfrm>
          <a:prstGeom prst="rect">
            <a:avLst/>
          </a:prstGeom>
          <a:gradFill>
            <a:gsLst>
              <a:gs pos="0">
                <a:srgbClr val="FABE00"/>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dirty="0"/>
              <a:t>	</a:t>
            </a:r>
            <a:r>
              <a:rPr lang="en-GB" sz="2400" b="1" dirty="0">
                <a:latin typeface="+mn-lt"/>
              </a:rPr>
              <a:t>A variety of discourses – the terms being used</a:t>
            </a:r>
          </a:p>
        </p:txBody>
      </p:sp>
    </p:spTree>
    <p:extLst>
      <p:ext uri="{BB962C8B-B14F-4D97-AF65-F5344CB8AC3E}">
        <p14:creationId xmlns:p14="http://schemas.microsoft.com/office/powerpoint/2010/main" val="425944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dirty="0"/>
              <a:t>Jón Torfi Jónasson 10th Nordic Conference on Adult Education and Learning</a:t>
            </a:r>
            <a:endParaRPr lang="is-IS" dirty="0"/>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891833"/>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000" b="1" dirty="0">
                <a:solidFill>
                  <a:srgbClr val="000000"/>
                </a:solidFill>
                <a:latin typeface="Calibri" panose="020F0502020204030204" pitchFamily="34" charset="0"/>
              </a:rPr>
              <a:t>Shaping Futures, Empowering Lives:</a:t>
            </a:r>
          </a:p>
          <a:p>
            <a:pPr marL="0" indent="0">
              <a:buNone/>
            </a:pPr>
            <a:r>
              <a:rPr lang="en-GB" sz="1000" b="1" dirty="0">
                <a:solidFill>
                  <a:srgbClr val="000000"/>
                </a:solidFill>
                <a:latin typeface="Calibri" panose="020F0502020204030204" pitchFamily="34" charset="0"/>
              </a:rPr>
              <a:t> Lifelong Learning at the Heart of Flourishing for Individuals and Societies</a:t>
            </a:r>
            <a:endParaRPr lang="en-GB" sz="1000" b="1" dirty="0">
              <a:latin typeface="+mn-lt"/>
            </a:endParaRPr>
          </a:p>
        </p:txBody>
      </p:sp>
      <p:grpSp>
        <p:nvGrpSpPr>
          <p:cNvPr id="12" name="Hópur 11">
            <a:extLst>
              <a:ext uri="{FF2B5EF4-FFF2-40B4-BE49-F238E27FC236}">
                <a16:creationId xmlns:a16="http://schemas.microsoft.com/office/drawing/2014/main" id="{EAB73950-E6E0-5AFC-BBD7-98FDF4B3B583}"/>
              </a:ext>
            </a:extLst>
          </p:cNvPr>
          <p:cNvGrpSpPr/>
          <p:nvPr/>
        </p:nvGrpSpPr>
        <p:grpSpPr>
          <a:xfrm>
            <a:off x="4709446" y="3973469"/>
            <a:ext cx="5032233" cy="2743200"/>
            <a:chOff x="4709446" y="3973469"/>
            <a:chExt cx="5032233" cy="2743200"/>
          </a:xfrm>
        </p:grpSpPr>
        <p:grpSp>
          <p:nvGrpSpPr>
            <p:cNvPr id="8" name="Hópur 7">
              <a:extLst>
                <a:ext uri="{FF2B5EF4-FFF2-40B4-BE49-F238E27FC236}">
                  <a16:creationId xmlns:a16="http://schemas.microsoft.com/office/drawing/2014/main" id="{5A796AF3-5292-2B30-E5C7-66A6AEB6C71D}"/>
                </a:ext>
              </a:extLst>
            </p:cNvPr>
            <p:cNvGrpSpPr>
              <a:grpSpLocks noChangeAspect="1"/>
            </p:cNvGrpSpPr>
            <p:nvPr/>
          </p:nvGrpSpPr>
          <p:grpSpPr>
            <a:xfrm>
              <a:off x="5272702" y="3973469"/>
              <a:ext cx="4468977" cy="2743200"/>
              <a:chOff x="5208520" y="1463913"/>
              <a:chExt cx="4002390" cy="2456794"/>
            </a:xfrm>
            <a:gradFill>
              <a:gsLst>
                <a:gs pos="0">
                  <a:srgbClr val="A6E076"/>
                </a:gs>
                <a:gs pos="100000">
                  <a:schemeClr val="bg1"/>
                </a:gs>
              </a:gsLst>
              <a:lin ang="2700000" scaled="1"/>
            </a:gradFill>
          </p:grpSpPr>
          <p:grpSp>
            <p:nvGrpSpPr>
              <p:cNvPr id="11" name="Hópur 10">
                <a:extLst>
                  <a:ext uri="{FF2B5EF4-FFF2-40B4-BE49-F238E27FC236}">
                    <a16:creationId xmlns:a16="http://schemas.microsoft.com/office/drawing/2014/main" id="{0C3F396E-30D2-745B-611D-24A47FA74528}"/>
                  </a:ext>
                </a:extLst>
              </p:cNvPr>
              <p:cNvGrpSpPr/>
              <p:nvPr/>
            </p:nvGrpSpPr>
            <p:grpSpPr>
              <a:xfrm>
                <a:off x="6664148" y="1472388"/>
                <a:ext cx="1057616" cy="468388"/>
                <a:chOff x="6586556" y="2132385"/>
                <a:chExt cx="1314446" cy="950048"/>
              </a:xfrm>
              <a:grpFill/>
            </p:grpSpPr>
            <p:sp>
              <p:nvSpPr>
                <p:cNvPr id="53" name="Sporaskja 52">
                  <a:extLst>
                    <a:ext uri="{FF2B5EF4-FFF2-40B4-BE49-F238E27FC236}">
                      <a16:creationId xmlns:a16="http://schemas.microsoft.com/office/drawing/2014/main" id="{A00A166E-DFDC-DEFC-8CC8-AD52C42FBE6B}"/>
                    </a:ext>
                  </a:extLst>
                </p:cNvPr>
                <p:cNvSpPr/>
                <p:nvPr/>
              </p:nvSpPr>
              <p:spPr>
                <a:xfrm>
                  <a:off x="6586556" y="2132385"/>
                  <a:ext cx="1314446" cy="95004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4" name="Textarammi 53">
                  <a:extLst>
                    <a:ext uri="{FF2B5EF4-FFF2-40B4-BE49-F238E27FC236}">
                      <a16:creationId xmlns:a16="http://schemas.microsoft.com/office/drawing/2014/main" id="{4CB49BA3-6A9B-140C-8972-C8635707C64A}"/>
                    </a:ext>
                  </a:extLst>
                </p:cNvPr>
                <p:cNvSpPr txBox="1"/>
                <p:nvPr/>
              </p:nvSpPr>
              <p:spPr>
                <a:xfrm>
                  <a:off x="6685231" y="2376365"/>
                  <a:ext cx="1110870" cy="325794"/>
                </a:xfrm>
                <a:prstGeom prst="rect">
                  <a:avLst/>
                </a:prstGeom>
                <a:grpFill/>
              </p:spPr>
              <p:txBody>
                <a:bodyPr wrap="square" rtlCol="0">
                  <a:spAutoFit/>
                </a:bodyPr>
                <a:lstStyle/>
                <a:p>
                  <a:pPr algn="ctr"/>
                  <a:r>
                    <a:rPr lang="en-GB" sz="900" dirty="0"/>
                    <a:t>Private providers</a:t>
                  </a:r>
                  <a:endParaRPr lang="is-IS" sz="900" dirty="0"/>
                </a:p>
              </p:txBody>
            </p:sp>
          </p:grpSp>
          <p:grpSp>
            <p:nvGrpSpPr>
              <p:cNvPr id="13" name="Hópur 12">
                <a:extLst>
                  <a:ext uri="{FF2B5EF4-FFF2-40B4-BE49-F238E27FC236}">
                    <a16:creationId xmlns:a16="http://schemas.microsoft.com/office/drawing/2014/main" id="{FA9EA968-534E-9BB1-540C-FFD7790FD65D}"/>
                  </a:ext>
                </a:extLst>
              </p:cNvPr>
              <p:cNvGrpSpPr/>
              <p:nvPr/>
            </p:nvGrpSpPr>
            <p:grpSpPr>
              <a:xfrm>
                <a:off x="6890981" y="3058408"/>
                <a:ext cx="920734" cy="749151"/>
                <a:chOff x="6513487" y="1800025"/>
                <a:chExt cx="1380632" cy="1454761"/>
              </a:xfrm>
              <a:grpFill/>
            </p:grpSpPr>
            <p:sp>
              <p:nvSpPr>
                <p:cNvPr id="51" name="Sporaskja 50">
                  <a:extLst>
                    <a:ext uri="{FF2B5EF4-FFF2-40B4-BE49-F238E27FC236}">
                      <a16:creationId xmlns:a16="http://schemas.microsoft.com/office/drawing/2014/main" id="{59C28CC6-E75D-E498-6D9E-C5BDEDAEE8A9}"/>
                    </a:ext>
                  </a:extLst>
                </p:cNvPr>
                <p:cNvSpPr/>
                <p:nvPr/>
              </p:nvSpPr>
              <p:spPr>
                <a:xfrm>
                  <a:off x="6513487" y="1800025"/>
                  <a:ext cx="1380632" cy="1454761"/>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2" name="Textarammi 51">
                  <a:extLst>
                    <a:ext uri="{FF2B5EF4-FFF2-40B4-BE49-F238E27FC236}">
                      <a16:creationId xmlns:a16="http://schemas.microsoft.com/office/drawing/2014/main" id="{F08E6237-CFEA-E949-DB1D-73F4F301F36D}"/>
                    </a:ext>
                  </a:extLst>
                </p:cNvPr>
                <p:cNvSpPr txBox="1"/>
                <p:nvPr/>
              </p:nvSpPr>
              <p:spPr>
                <a:xfrm>
                  <a:off x="6648368" y="2347649"/>
                  <a:ext cx="1110871" cy="537899"/>
                </a:xfrm>
                <a:prstGeom prst="rect">
                  <a:avLst/>
                </a:prstGeom>
                <a:grpFill/>
              </p:spPr>
              <p:txBody>
                <a:bodyPr wrap="square" rtlCol="0">
                  <a:spAutoFit/>
                </a:bodyPr>
                <a:lstStyle/>
                <a:p>
                  <a:pPr algn="ctr"/>
                  <a:r>
                    <a:rPr lang="en-GB" sz="1200" dirty="0"/>
                    <a:t>…</a:t>
                  </a:r>
                  <a:endParaRPr lang="is-IS" sz="1200" dirty="0"/>
                </a:p>
              </p:txBody>
            </p:sp>
          </p:grpSp>
          <p:grpSp>
            <p:nvGrpSpPr>
              <p:cNvPr id="14" name="Hópur 13">
                <a:extLst>
                  <a:ext uri="{FF2B5EF4-FFF2-40B4-BE49-F238E27FC236}">
                    <a16:creationId xmlns:a16="http://schemas.microsoft.com/office/drawing/2014/main" id="{342302E2-888D-17BB-1FA8-D3A1DF2E763B}"/>
                  </a:ext>
                </a:extLst>
              </p:cNvPr>
              <p:cNvGrpSpPr/>
              <p:nvPr/>
            </p:nvGrpSpPr>
            <p:grpSpPr>
              <a:xfrm>
                <a:off x="6515265" y="1844110"/>
                <a:ext cx="1380632" cy="1454761"/>
                <a:chOff x="6515265" y="1844110"/>
                <a:chExt cx="1380632" cy="1454761"/>
              </a:xfrm>
              <a:grpFill/>
            </p:grpSpPr>
            <p:sp>
              <p:nvSpPr>
                <p:cNvPr id="49" name="Sporaskja 48">
                  <a:extLst>
                    <a:ext uri="{FF2B5EF4-FFF2-40B4-BE49-F238E27FC236}">
                      <a16:creationId xmlns:a16="http://schemas.microsoft.com/office/drawing/2014/main" id="{678B0142-BDC2-ACFA-590A-361D0771CFC9}"/>
                    </a:ext>
                  </a:extLst>
                </p:cNvPr>
                <p:cNvSpPr/>
                <p:nvPr/>
              </p:nvSpPr>
              <p:spPr>
                <a:xfrm>
                  <a:off x="6515265" y="1844110"/>
                  <a:ext cx="1380632" cy="1454761"/>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0" name="Textarammi 49">
                  <a:extLst>
                    <a:ext uri="{FF2B5EF4-FFF2-40B4-BE49-F238E27FC236}">
                      <a16:creationId xmlns:a16="http://schemas.microsoft.com/office/drawing/2014/main" id="{D199FCD2-5158-070C-99B6-40BD090BF4BD}"/>
                    </a:ext>
                  </a:extLst>
                </p:cNvPr>
                <p:cNvSpPr txBox="1"/>
                <p:nvPr/>
              </p:nvSpPr>
              <p:spPr>
                <a:xfrm>
                  <a:off x="6795799" y="2340841"/>
                  <a:ext cx="880253" cy="449740"/>
                </a:xfrm>
                <a:prstGeom prst="rect">
                  <a:avLst/>
                </a:prstGeom>
                <a:grpFill/>
              </p:spPr>
              <p:txBody>
                <a:bodyPr wrap="square" rtlCol="0">
                  <a:spAutoFit/>
                </a:bodyPr>
                <a:lstStyle/>
                <a:p>
                  <a:pPr algn="ctr"/>
                  <a:r>
                    <a:rPr lang="en-GB" sz="1200" dirty="0"/>
                    <a:t>European+ policy+ discourse</a:t>
                  </a:r>
                  <a:endParaRPr lang="is-IS" sz="1200" dirty="0"/>
                </a:p>
              </p:txBody>
            </p:sp>
          </p:grpSp>
          <p:grpSp>
            <p:nvGrpSpPr>
              <p:cNvPr id="15" name="Hópur 14">
                <a:extLst>
                  <a:ext uri="{FF2B5EF4-FFF2-40B4-BE49-F238E27FC236}">
                    <a16:creationId xmlns:a16="http://schemas.microsoft.com/office/drawing/2014/main" id="{489BAF66-9111-F474-D410-267C1AFFB5A2}"/>
                  </a:ext>
                </a:extLst>
              </p:cNvPr>
              <p:cNvGrpSpPr/>
              <p:nvPr/>
            </p:nvGrpSpPr>
            <p:grpSpPr>
              <a:xfrm>
                <a:off x="6057990" y="2926252"/>
                <a:ext cx="1102803" cy="994455"/>
                <a:chOff x="6454498" y="1800023"/>
                <a:chExt cx="1439621" cy="1572080"/>
              </a:xfrm>
              <a:grpFill/>
            </p:grpSpPr>
            <p:sp>
              <p:nvSpPr>
                <p:cNvPr id="47" name="Sporaskja 46">
                  <a:extLst>
                    <a:ext uri="{FF2B5EF4-FFF2-40B4-BE49-F238E27FC236}">
                      <a16:creationId xmlns:a16="http://schemas.microsoft.com/office/drawing/2014/main" id="{AA8B48B0-40A9-27C8-01C6-E89B5500965F}"/>
                    </a:ext>
                  </a:extLst>
                </p:cNvPr>
                <p:cNvSpPr/>
                <p:nvPr/>
              </p:nvSpPr>
              <p:spPr>
                <a:xfrm>
                  <a:off x="6454498" y="1800023"/>
                  <a:ext cx="1439621" cy="1572080"/>
                </a:xfrm>
                <a:prstGeom prst="ellipse">
                  <a:avLst/>
                </a:prstGeom>
                <a:gradFill>
                  <a:gsLst>
                    <a:gs pos="0">
                      <a:srgbClr val="FFFF00"/>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8" name="Textarammi 47">
                  <a:extLst>
                    <a:ext uri="{FF2B5EF4-FFF2-40B4-BE49-F238E27FC236}">
                      <a16:creationId xmlns:a16="http://schemas.microsoft.com/office/drawing/2014/main" id="{C23EC74D-31DB-F670-546D-36E0D3737A1A}"/>
                    </a:ext>
                  </a:extLst>
                </p:cNvPr>
                <p:cNvSpPr txBox="1"/>
                <p:nvPr/>
              </p:nvSpPr>
              <p:spPr>
                <a:xfrm>
                  <a:off x="6648368" y="2347647"/>
                  <a:ext cx="1110870" cy="681166"/>
                </a:xfrm>
                <a:prstGeom prst="rect">
                  <a:avLst/>
                </a:prstGeom>
                <a:noFill/>
              </p:spPr>
              <p:txBody>
                <a:bodyPr wrap="square" rtlCol="0">
                  <a:spAutoFit/>
                </a:bodyPr>
                <a:lstStyle/>
                <a:p>
                  <a:pPr algn="ctr"/>
                  <a:r>
                    <a:rPr lang="en-GB" sz="1100" dirty="0"/>
                    <a:t>European Council</a:t>
                  </a:r>
                  <a:endParaRPr lang="is-IS" sz="1100" dirty="0"/>
                </a:p>
              </p:txBody>
            </p:sp>
          </p:grpSp>
          <p:grpSp>
            <p:nvGrpSpPr>
              <p:cNvPr id="38" name="Hópur 37">
                <a:extLst>
                  <a:ext uri="{FF2B5EF4-FFF2-40B4-BE49-F238E27FC236}">
                    <a16:creationId xmlns:a16="http://schemas.microsoft.com/office/drawing/2014/main" id="{FEC04CEB-48A5-86B8-AC38-4D4EF1C64FD1}"/>
                  </a:ext>
                </a:extLst>
              </p:cNvPr>
              <p:cNvGrpSpPr/>
              <p:nvPr/>
            </p:nvGrpSpPr>
            <p:grpSpPr>
              <a:xfrm>
                <a:off x="7581600" y="2723890"/>
                <a:ext cx="909331" cy="1087837"/>
                <a:chOff x="6513487" y="1800025"/>
                <a:chExt cx="1380632" cy="1454761"/>
              </a:xfrm>
              <a:grpFill/>
            </p:grpSpPr>
            <p:sp>
              <p:nvSpPr>
                <p:cNvPr id="45" name="Sporaskja 44">
                  <a:extLst>
                    <a:ext uri="{FF2B5EF4-FFF2-40B4-BE49-F238E27FC236}">
                      <a16:creationId xmlns:a16="http://schemas.microsoft.com/office/drawing/2014/main" id="{3A0B00DB-8862-A423-B34A-892CF9545560}"/>
                    </a:ext>
                  </a:extLst>
                </p:cNvPr>
                <p:cNvSpPr/>
                <p:nvPr/>
              </p:nvSpPr>
              <p:spPr>
                <a:xfrm>
                  <a:off x="6513487" y="1800025"/>
                  <a:ext cx="1380632" cy="1454761"/>
                </a:xfrm>
                <a:prstGeom prst="ellipse">
                  <a:avLst/>
                </a:prstGeom>
                <a:gradFill>
                  <a:gsLst>
                    <a:gs pos="0">
                      <a:srgbClr val="FFC000"/>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6" name="Textarammi 45">
                  <a:extLst>
                    <a:ext uri="{FF2B5EF4-FFF2-40B4-BE49-F238E27FC236}">
                      <a16:creationId xmlns:a16="http://schemas.microsoft.com/office/drawing/2014/main" id="{5C1F015A-273A-04C6-37EB-4CC57602000F}"/>
                    </a:ext>
                  </a:extLst>
                </p:cNvPr>
                <p:cNvSpPr txBox="1"/>
                <p:nvPr/>
              </p:nvSpPr>
              <p:spPr>
                <a:xfrm>
                  <a:off x="6648368" y="2347648"/>
                  <a:ext cx="1110871" cy="370430"/>
                </a:xfrm>
                <a:prstGeom prst="rect">
                  <a:avLst/>
                </a:prstGeom>
                <a:noFill/>
              </p:spPr>
              <p:txBody>
                <a:bodyPr wrap="square" rtlCol="0">
                  <a:spAutoFit/>
                </a:bodyPr>
                <a:lstStyle/>
                <a:p>
                  <a:pPr algn="ctr"/>
                  <a:r>
                    <a:rPr lang="en-GB" sz="1200" dirty="0"/>
                    <a:t>EAEA</a:t>
                  </a:r>
                  <a:endParaRPr lang="is-IS" sz="1200" dirty="0"/>
                </a:p>
              </p:txBody>
            </p:sp>
          </p:grpSp>
          <p:grpSp>
            <p:nvGrpSpPr>
              <p:cNvPr id="39" name="Hópur 38">
                <a:extLst>
                  <a:ext uri="{FF2B5EF4-FFF2-40B4-BE49-F238E27FC236}">
                    <a16:creationId xmlns:a16="http://schemas.microsoft.com/office/drawing/2014/main" id="{EFB15177-8D33-063F-66EC-65BBDF4DAC8E}"/>
                  </a:ext>
                </a:extLst>
              </p:cNvPr>
              <p:cNvGrpSpPr/>
              <p:nvPr/>
            </p:nvGrpSpPr>
            <p:grpSpPr>
              <a:xfrm>
                <a:off x="5208520" y="1614033"/>
                <a:ext cx="1632022" cy="1651910"/>
                <a:chOff x="6194707" y="1838992"/>
                <a:chExt cx="1380632" cy="1454761"/>
              </a:xfrm>
              <a:grpFill/>
            </p:grpSpPr>
            <p:sp>
              <p:nvSpPr>
                <p:cNvPr id="43" name="Sporaskja 42">
                  <a:extLst>
                    <a:ext uri="{FF2B5EF4-FFF2-40B4-BE49-F238E27FC236}">
                      <a16:creationId xmlns:a16="http://schemas.microsoft.com/office/drawing/2014/main" id="{63276161-F442-A052-5555-5FE94F2C30FE}"/>
                    </a:ext>
                  </a:extLst>
                </p:cNvPr>
                <p:cNvSpPr/>
                <p:nvPr/>
              </p:nvSpPr>
              <p:spPr>
                <a:xfrm>
                  <a:off x="6194707" y="1838992"/>
                  <a:ext cx="1380632" cy="1454761"/>
                </a:xfrm>
                <a:prstGeom prst="ellipse">
                  <a:avLst/>
                </a:prstGeom>
                <a:gradFill>
                  <a:gsLst>
                    <a:gs pos="0">
                      <a:srgbClr val="00B0F0"/>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4" name="Textarammi 43">
                  <a:extLst>
                    <a:ext uri="{FF2B5EF4-FFF2-40B4-BE49-F238E27FC236}">
                      <a16:creationId xmlns:a16="http://schemas.microsoft.com/office/drawing/2014/main" id="{D1A1BF50-2849-C514-9C94-C81CE7222CB8}"/>
                    </a:ext>
                  </a:extLst>
                </p:cNvPr>
                <p:cNvSpPr txBox="1"/>
                <p:nvPr/>
              </p:nvSpPr>
              <p:spPr>
                <a:xfrm>
                  <a:off x="6350726" y="2386615"/>
                  <a:ext cx="1110870" cy="298149"/>
                </a:xfrm>
                <a:prstGeom prst="rect">
                  <a:avLst/>
                </a:prstGeom>
                <a:noFill/>
              </p:spPr>
              <p:txBody>
                <a:bodyPr wrap="square" rtlCol="0">
                  <a:spAutoFit/>
                </a:bodyPr>
                <a:lstStyle/>
                <a:p>
                  <a:pPr algn="ctr"/>
                  <a:r>
                    <a:rPr lang="en-GB" sz="1600" dirty="0"/>
                    <a:t>OECD</a:t>
                  </a:r>
                  <a:endParaRPr lang="is-IS" sz="1600" dirty="0"/>
                </a:p>
              </p:txBody>
            </p:sp>
          </p:grpSp>
          <p:grpSp>
            <p:nvGrpSpPr>
              <p:cNvPr id="40" name="Hópur 39">
                <a:extLst>
                  <a:ext uri="{FF2B5EF4-FFF2-40B4-BE49-F238E27FC236}">
                    <a16:creationId xmlns:a16="http://schemas.microsoft.com/office/drawing/2014/main" id="{8557B2E6-FBBB-3B79-8C33-73BF00E339E5}"/>
                  </a:ext>
                </a:extLst>
              </p:cNvPr>
              <p:cNvGrpSpPr/>
              <p:nvPr/>
            </p:nvGrpSpPr>
            <p:grpSpPr>
              <a:xfrm>
                <a:off x="7663074" y="1463913"/>
                <a:ext cx="1547836" cy="1578104"/>
                <a:chOff x="6513487" y="1833920"/>
                <a:chExt cx="1380632" cy="1454761"/>
              </a:xfrm>
              <a:grpFill/>
            </p:grpSpPr>
            <p:sp>
              <p:nvSpPr>
                <p:cNvPr id="41" name="Sporaskja 40">
                  <a:extLst>
                    <a:ext uri="{FF2B5EF4-FFF2-40B4-BE49-F238E27FC236}">
                      <a16:creationId xmlns:a16="http://schemas.microsoft.com/office/drawing/2014/main" id="{C128FCF2-E98A-9430-1F3B-97490CCF6FE3}"/>
                    </a:ext>
                  </a:extLst>
                </p:cNvPr>
                <p:cNvSpPr/>
                <p:nvPr/>
              </p:nvSpPr>
              <p:spPr>
                <a:xfrm>
                  <a:off x="6513487" y="1833920"/>
                  <a:ext cx="1380632" cy="1454761"/>
                </a:xfrm>
                <a:prstGeom prst="ellipse">
                  <a:avLst/>
                </a:prstGeom>
                <a:gradFill>
                  <a:gsLst>
                    <a:gs pos="0">
                      <a:schemeClr val="accent6">
                        <a:lumMod val="75000"/>
                      </a:schemeClr>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2" name="Textarammi 41">
                  <a:extLst>
                    <a:ext uri="{FF2B5EF4-FFF2-40B4-BE49-F238E27FC236}">
                      <a16:creationId xmlns:a16="http://schemas.microsoft.com/office/drawing/2014/main" id="{DE1C49F1-52DF-B27D-567C-7E03A4FDF995}"/>
                    </a:ext>
                  </a:extLst>
                </p:cNvPr>
                <p:cNvSpPr txBox="1"/>
                <p:nvPr/>
              </p:nvSpPr>
              <p:spPr>
                <a:xfrm>
                  <a:off x="6619867" y="2347000"/>
                  <a:ext cx="1110870" cy="297907"/>
                </a:xfrm>
                <a:prstGeom prst="rect">
                  <a:avLst/>
                </a:prstGeom>
                <a:noFill/>
              </p:spPr>
              <p:txBody>
                <a:bodyPr wrap="square" rtlCol="0">
                  <a:spAutoFit/>
                </a:bodyPr>
                <a:lstStyle/>
                <a:p>
                  <a:pPr algn="ctr"/>
                  <a:r>
                    <a:rPr lang="en-GB" sz="1500" dirty="0"/>
                    <a:t>EU</a:t>
                  </a:r>
                  <a:endParaRPr lang="is-IS" sz="1500" dirty="0"/>
                </a:p>
              </p:txBody>
            </p:sp>
          </p:grpSp>
        </p:grpSp>
        <p:sp>
          <p:nvSpPr>
            <p:cNvPr id="16535" name="Textarammi 16534">
              <a:extLst>
                <a:ext uri="{FF2B5EF4-FFF2-40B4-BE49-F238E27FC236}">
                  <a16:creationId xmlns:a16="http://schemas.microsoft.com/office/drawing/2014/main" id="{2177E955-BC48-C2C6-3553-87BEA6B43E27}"/>
                </a:ext>
              </a:extLst>
            </p:cNvPr>
            <p:cNvSpPr txBox="1"/>
            <p:nvPr/>
          </p:nvSpPr>
          <p:spPr>
            <a:xfrm>
              <a:off x="4709446" y="6068729"/>
              <a:ext cx="1063112" cy="369332"/>
            </a:xfrm>
            <a:prstGeom prst="rect">
              <a:avLst/>
            </a:prstGeom>
            <a:noFill/>
          </p:spPr>
          <p:txBody>
            <a:bodyPr wrap="none" rtlCol="0">
              <a:spAutoFit/>
            </a:bodyPr>
            <a:lstStyle/>
            <a:p>
              <a:r>
                <a:rPr lang="en-GB" dirty="0"/>
                <a:t>Europe+</a:t>
              </a:r>
              <a:endParaRPr lang="is-IS" dirty="0"/>
            </a:p>
          </p:txBody>
        </p:sp>
      </p:grpSp>
      <p:grpSp>
        <p:nvGrpSpPr>
          <p:cNvPr id="5" name="Hópur 4">
            <a:extLst>
              <a:ext uri="{FF2B5EF4-FFF2-40B4-BE49-F238E27FC236}">
                <a16:creationId xmlns:a16="http://schemas.microsoft.com/office/drawing/2014/main" id="{B91586D9-5398-5E88-652F-5F337F3F4A96}"/>
              </a:ext>
            </a:extLst>
          </p:cNvPr>
          <p:cNvGrpSpPr/>
          <p:nvPr/>
        </p:nvGrpSpPr>
        <p:grpSpPr>
          <a:xfrm>
            <a:off x="178951" y="1358664"/>
            <a:ext cx="4304832" cy="2937922"/>
            <a:chOff x="178951" y="1358664"/>
            <a:chExt cx="4304832" cy="2937922"/>
          </a:xfrm>
        </p:grpSpPr>
        <p:grpSp>
          <p:nvGrpSpPr>
            <p:cNvPr id="37" name="Hópur 36">
              <a:extLst>
                <a:ext uri="{FF2B5EF4-FFF2-40B4-BE49-F238E27FC236}">
                  <a16:creationId xmlns:a16="http://schemas.microsoft.com/office/drawing/2014/main" id="{45BEBF70-9B40-041A-A949-92DF24E4546F}"/>
                </a:ext>
              </a:extLst>
            </p:cNvPr>
            <p:cNvGrpSpPr/>
            <p:nvPr/>
          </p:nvGrpSpPr>
          <p:grpSpPr>
            <a:xfrm>
              <a:off x="481393" y="1358664"/>
              <a:ext cx="4002390" cy="2537966"/>
              <a:chOff x="5208520" y="1308529"/>
              <a:chExt cx="4002390" cy="2537966"/>
            </a:xfrm>
          </p:grpSpPr>
          <p:grpSp>
            <p:nvGrpSpPr>
              <p:cNvPr id="22" name="Hópur 21">
                <a:extLst>
                  <a:ext uri="{FF2B5EF4-FFF2-40B4-BE49-F238E27FC236}">
                    <a16:creationId xmlns:a16="http://schemas.microsoft.com/office/drawing/2014/main" id="{A010884D-76D6-1C34-F7B6-25062E28E3D6}"/>
                  </a:ext>
                </a:extLst>
              </p:cNvPr>
              <p:cNvGrpSpPr/>
              <p:nvPr/>
            </p:nvGrpSpPr>
            <p:grpSpPr>
              <a:xfrm>
                <a:off x="6605357" y="1308529"/>
                <a:ext cx="1110870" cy="717219"/>
                <a:chOff x="6513487" y="1800025"/>
                <a:chExt cx="1380632" cy="1454761"/>
              </a:xfrm>
            </p:grpSpPr>
            <p:sp>
              <p:nvSpPr>
                <p:cNvPr id="23" name="Sporaskja 22">
                  <a:extLst>
                    <a:ext uri="{FF2B5EF4-FFF2-40B4-BE49-F238E27FC236}">
                      <a16:creationId xmlns:a16="http://schemas.microsoft.com/office/drawing/2014/main" id="{C7CEA335-3A91-1ED2-0AB0-C89109641F05}"/>
                    </a:ext>
                  </a:extLst>
                </p:cNvPr>
                <p:cNvSpPr/>
                <p:nvPr/>
              </p:nvSpPr>
              <p:spPr>
                <a:xfrm>
                  <a:off x="6513487" y="1800025"/>
                  <a:ext cx="1380632" cy="1454761"/>
                </a:xfrm>
                <a:prstGeom prst="ellipse">
                  <a:avLst/>
                </a:prstGeom>
                <a:gradFill>
                  <a:gsLst>
                    <a:gs pos="0">
                      <a:srgbClr val="A6E076"/>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4" name="Textarammi 23">
                  <a:extLst>
                    <a:ext uri="{FF2B5EF4-FFF2-40B4-BE49-F238E27FC236}">
                      <a16:creationId xmlns:a16="http://schemas.microsoft.com/office/drawing/2014/main" id="{21A81965-0A79-F633-6CB6-38057144D5D9}"/>
                    </a:ext>
                  </a:extLst>
                </p:cNvPr>
                <p:cNvSpPr txBox="1"/>
                <p:nvPr/>
              </p:nvSpPr>
              <p:spPr>
                <a:xfrm>
                  <a:off x="6648367" y="2154320"/>
                  <a:ext cx="1110870" cy="644887"/>
                </a:xfrm>
                <a:prstGeom prst="rect">
                  <a:avLst/>
                </a:prstGeom>
                <a:noFill/>
              </p:spPr>
              <p:txBody>
                <a:bodyPr wrap="square" rtlCol="0">
                  <a:spAutoFit/>
                </a:bodyPr>
                <a:lstStyle/>
                <a:p>
                  <a:pPr algn="ctr"/>
                  <a:r>
                    <a:rPr lang="en-GB" sz="900" dirty="0"/>
                    <a:t>Private providers</a:t>
                  </a:r>
                  <a:endParaRPr lang="is-IS" sz="900" dirty="0"/>
                </a:p>
              </p:txBody>
            </p:sp>
          </p:grpSp>
          <p:grpSp>
            <p:nvGrpSpPr>
              <p:cNvPr id="31" name="Hópur 30">
                <a:extLst>
                  <a:ext uri="{FF2B5EF4-FFF2-40B4-BE49-F238E27FC236}">
                    <a16:creationId xmlns:a16="http://schemas.microsoft.com/office/drawing/2014/main" id="{D571DD9C-6701-4A42-1F6B-D980CACB0FFB}"/>
                  </a:ext>
                </a:extLst>
              </p:cNvPr>
              <p:cNvGrpSpPr/>
              <p:nvPr/>
            </p:nvGrpSpPr>
            <p:grpSpPr>
              <a:xfrm>
                <a:off x="6890981" y="3058408"/>
                <a:ext cx="920734" cy="749151"/>
                <a:chOff x="6513487" y="1800025"/>
                <a:chExt cx="1380632" cy="1454761"/>
              </a:xfrm>
              <a:gradFill>
                <a:gsLst>
                  <a:gs pos="0">
                    <a:srgbClr val="FF0000"/>
                  </a:gs>
                  <a:gs pos="100000">
                    <a:schemeClr val="bg2">
                      <a:lumMod val="75000"/>
                      <a:tint val="23500"/>
                      <a:satMod val="160000"/>
                    </a:schemeClr>
                  </a:gs>
                </a:gsLst>
              </a:gradFill>
            </p:grpSpPr>
            <p:sp>
              <p:nvSpPr>
                <p:cNvPr id="32" name="Sporaskja 31">
                  <a:extLst>
                    <a:ext uri="{FF2B5EF4-FFF2-40B4-BE49-F238E27FC236}">
                      <a16:creationId xmlns:a16="http://schemas.microsoft.com/office/drawing/2014/main" id="{329CE158-CAF1-A368-8AAA-0D67E6E4D462}"/>
                    </a:ext>
                  </a:extLst>
                </p:cNvPr>
                <p:cNvSpPr/>
                <p:nvPr/>
              </p:nvSpPr>
              <p:spPr>
                <a:xfrm>
                  <a:off x="6513487" y="1800025"/>
                  <a:ext cx="1380632" cy="1454761"/>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33" name="Textarammi 32">
                  <a:extLst>
                    <a:ext uri="{FF2B5EF4-FFF2-40B4-BE49-F238E27FC236}">
                      <a16:creationId xmlns:a16="http://schemas.microsoft.com/office/drawing/2014/main" id="{1385B97A-5C1E-D67E-039A-981E28F62F81}"/>
                    </a:ext>
                  </a:extLst>
                </p:cNvPr>
                <p:cNvSpPr txBox="1"/>
                <p:nvPr/>
              </p:nvSpPr>
              <p:spPr>
                <a:xfrm>
                  <a:off x="6648368" y="2347648"/>
                  <a:ext cx="1110870" cy="276999"/>
                </a:xfrm>
                <a:prstGeom prst="rect">
                  <a:avLst/>
                </a:prstGeom>
                <a:grpFill/>
              </p:spPr>
              <p:txBody>
                <a:bodyPr wrap="square" rtlCol="0">
                  <a:spAutoFit/>
                </a:bodyPr>
                <a:lstStyle/>
                <a:p>
                  <a:pPr algn="ctr"/>
                  <a:r>
                    <a:rPr lang="en-GB" sz="1200" dirty="0"/>
                    <a:t>DVV</a:t>
                  </a:r>
                  <a:endParaRPr lang="is-IS" sz="1200" dirty="0"/>
                </a:p>
              </p:txBody>
            </p:sp>
          </p:grpSp>
          <p:grpSp>
            <p:nvGrpSpPr>
              <p:cNvPr id="18" name="Hópur 17">
                <a:extLst>
                  <a:ext uri="{FF2B5EF4-FFF2-40B4-BE49-F238E27FC236}">
                    <a16:creationId xmlns:a16="http://schemas.microsoft.com/office/drawing/2014/main" id="{EBB7E63C-08B0-F7D9-53F9-A9460CB899B8}"/>
                  </a:ext>
                </a:extLst>
              </p:cNvPr>
              <p:cNvGrpSpPr/>
              <p:nvPr/>
            </p:nvGrpSpPr>
            <p:grpSpPr>
              <a:xfrm>
                <a:off x="6515265" y="1844110"/>
                <a:ext cx="1380632" cy="1454761"/>
                <a:chOff x="6515265" y="1844110"/>
                <a:chExt cx="1380632" cy="1454761"/>
              </a:xfrm>
            </p:grpSpPr>
            <p:sp>
              <p:nvSpPr>
                <p:cNvPr id="2" name="Sporaskja 1">
                  <a:extLst>
                    <a:ext uri="{FF2B5EF4-FFF2-40B4-BE49-F238E27FC236}">
                      <a16:creationId xmlns:a16="http://schemas.microsoft.com/office/drawing/2014/main" id="{0FE971F2-4D13-930A-DCB6-5D428FCE176E}"/>
                    </a:ext>
                  </a:extLst>
                </p:cNvPr>
                <p:cNvSpPr/>
                <p:nvPr/>
              </p:nvSpPr>
              <p:spPr>
                <a:xfrm>
                  <a:off x="6515265" y="1844110"/>
                  <a:ext cx="1380632" cy="1454761"/>
                </a:xfrm>
                <a:prstGeom prst="ellipse">
                  <a:avLst/>
                </a:prstGeom>
                <a:gradFill>
                  <a:gsLst>
                    <a:gs pos="0">
                      <a:srgbClr val="FFC000"/>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7" name="Textarammi 16">
                  <a:extLst>
                    <a:ext uri="{FF2B5EF4-FFF2-40B4-BE49-F238E27FC236}">
                      <a16:creationId xmlns:a16="http://schemas.microsoft.com/office/drawing/2014/main" id="{8AC0DAEC-0EEB-1D34-7B35-C4984E6471A5}"/>
                    </a:ext>
                  </a:extLst>
                </p:cNvPr>
                <p:cNvSpPr txBox="1"/>
                <p:nvPr/>
              </p:nvSpPr>
              <p:spPr>
                <a:xfrm>
                  <a:off x="6704905" y="2336956"/>
                  <a:ext cx="1110870" cy="523220"/>
                </a:xfrm>
                <a:prstGeom prst="rect">
                  <a:avLst/>
                </a:prstGeom>
                <a:noFill/>
              </p:spPr>
              <p:txBody>
                <a:bodyPr wrap="square" rtlCol="0">
                  <a:spAutoFit/>
                </a:bodyPr>
                <a:lstStyle/>
                <a:p>
                  <a:pPr algn="ctr"/>
                  <a:r>
                    <a:rPr lang="en-GB" sz="1400" b="1" dirty="0"/>
                    <a:t>Global discourse</a:t>
                  </a:r>
                  <a:endParaRPr lang="is-IS" sz="1400" b="1" dirty="0"/>
                </a:p>
              </p:txBody>
            </p:sp>
          </p:grpSp>
          <p:grpSp>
            <p:nvGrpSpPr>
              <p:cNvPr id="19" name="Hópur 18">
                <a:extLst>
                  <a:ext uri="{FF2B5EF4-FFF2-40B4-BE49-F238E27FC236}">
                    <a16:creationId xmlns:a16="http://schemas.microsoft.com/office/drawing/2014/main" id="{A2415887-EFD8-395B-9BC9-F80B46C389E6}"/>
                  </a:ext>
                </a:extLst>
              </p:cNvPr>
              <p:cNvGrpSpPr/>
              <p:nvPr/>
            </p:nvGrpSpPr>
            <p:grpSpPr>
              <a:xfrm>
                <a:off x="6103177" y="2926253"/>
                <a:ext cx="1057615" cy="920242"/>
                <a:chOff x="6513487" y="1800025"/>
                <a:chExt cx="1380632" cy="1454761"/>
              </a:xfrm>
              <a:gradFill>
                <a:gsLst>
                  <a:gs pos="0">
                    <a:srgbClr val="FF0000"/>
                  </a:gs>
                  <a:gs pos="100000">
                    <a:schemeClr val="bg2">
                      <a:lumMod val="75000"/>
                      <a:tint val="23500"/>
                      <a:satMod val="160000"/>
                    </a:schemeClr>
                  </a:gs>
                </a:gsLst>
                <a:lin ang="0" scaled="0"/>
              </a:gradFill>
            </p:grpSpPr>
            <p:sp>
              <p:nvSpPr>
                <p:cNvPr id="20" name="Sporaskja 19">
                  <a:extLst>
                    <a:ext uri="{FF2B5EF4-FFF2-40B4-BE49-F238E27FC236}">
                      <a16:creationId xmlns:a16="http://schemas.microsoft.com/office/drawing/2014/main" id="{D7B92497-9F7D-A954-923A-A0DABB37ADF5}"/>
                    </a:ext>
                  </a:extLst>
                </p:cNvPr>
                <p:cNvSpPr/>
                <p:nvPr/>
              </p:nvSpPr>
              <p:spPr>
                <a:xfrm>
                  <a:off x="6513487" y="1800025"/>
                  <a:ext cx="1380632" cy="1454761"/>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1" name="Textarammi 20">
                  <a:extLst>
                    <a:ext uri="{FF2B5EF4-FFF2-40B4-BE49-F238E27FC236}">
                      <a16:creationId xmlns:a16="http://schemas.microsoft.com/office/drawing/2014/main" id="{9927FAD5-2134-1116-9C39-FA328FA3356D}"/>
                    </a:ext>
                  </a:extLst>
                </p:cNvPr>
                <p:cNvSpPr txBox="1"/>
                <p:nvPr/>
              </p:nvSpPr>
              <p:spPr>
                <a:xfrm>
                  <a:off x="6648368" y="2347648"/>
                  <a:ext cx="1110870" cy="276999"/>
                </a:xfrm>
                <a:prstGeom prst="rect">
                  <a:avLst/>
                </a:prstGeom>
                <a:grpFill/>
              </p:spPr>
              <p:txBody>
                <a:bodyPr wrap="square" rtlCol="0">
                  <a:spAutoFit/>
                </a:bodyPr>
                <a:lstStyle/>
                <a:p>
                  <a:pPr algn="ctr"/>
                  <a:r>
                    <a:rPr lang="en-GB" sz="1200" dirty="0"/>
                    <a:t>UIL</a:t>
                  </a:r>
                  <a:endParaRPr lang="is-IS" sz="1200" dirty="0"/>
                </a:p>
              </p:txBody>
            </p:sp>
          </p:grpSp>
          <p:grpSp>
            <p:nvGrpSpPr>
              <p:cNvPr id="34" name="Hópur 33">
                <a:extLst>
                  <a:ext uri="{FF2B5EF4-FFF2-40B4-BE49-F238E27FC236}">
                    <a16:creationId xmlns:a16="http://schemas.microsoft.com/office/drawing/2014/main" id="{EEB94239-3732-2ADD-FDCC-45072C3CA9C4}"/>
                  </a:ext>
                </a:extLst>
              </p:cNvPr>
              <p:cNvGrpSpPr/>
              <p:nvPr/>
            </p:nvGrpSpPr>
            <p:grpSpPr>
              <a:xfrm>
                <a:off x="7581600" y="2723890"/>
                <a:ext cx="909331" cy="1087837"/>
                <a:chOff x="6513487" y="1800025"/>
                <a:chExt cx="1380632" cy="1454761"/>
              </a:xfrm>
              <a:gradFill>
                <a:gsLst>
                  <a:gs pos="0">
                    <a:srgbClr val="FF0000"/>
                  </a:gs>
                  <a:gs pos="100000">
                    <a:schemeClr val="bg2">
                      <a:lumMod val="75000"/>
                      <a:tint val="23500"/>
                      <a:satMod val="160000"/>
                    </a:schemeClr>
                  </a:gs>
                </a:gsLst>
              </a:gradFill>
            </p:grpSpPr>
            <p:sp>
              <p:nvSpPr>
                <p:cNvPr id="35" name="Sporaskja 34">
                  <a:extLst>
                    <a:ext uri="{FF2B5EF4-FFF2-40B4-BE49-F238E27FC236}">
                      <a16:creationId xmlns:a16="http://schemas.microsoft.com/office/drawing/2014/main" id="{F52D1655-FC4D-6050-0FE5-B12548C97362}"/>
                    </a:ext>
                  </a:extLst>
                </p:cNvPr>
                <p:cNvSpPr/>
                <p:nvPr/>
              </p:nvSpPr>
              <p:spPr>
                <a:xfrm>
                  <a:off x="6513487" y="1800025"/>
                  <a:ext cx="1380632" cy="1454761"/>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36" name="Textarammi 35">
                  <a:extLst>
                    <a:ext uri="{FF2B5EF4-FFF2-40B4-BE49-F238E27FC236}">
                      <a16:creationId xmlns:a16="http://schemas.microsoft.com/office/drawing/2014/main" id="{52BD45BC-8A2B-2E11-CF02-07F235432794}"/>
                    </a:ext>
                  </a:extLst>
                </p:cNvPr>
                <p:cNvSpPr txBox="1"/>
                <p:nvPr/>
              </p:nvSpPr>
              <p:spPr>
                <a:xfrm>
                  <a:off x="6648368" y="2347648"/>
                  <a:ext cx="1110870" cy="276999"/>
                </a:xfrm>
                <a:prstGeom prst="rect">
                  <a:avLst/>
                </a:prstGeom>
                <a:grpFill/>
              </p:spPr>
              <p:txBody>
                <a:bodyPr wrap="square" rtlCol="0">
                  <a:spAutoFit/>
                </a:bodyPr>
                <a:lstStyle/>
                <a:p>
                  <a:pPr algn="ctr"/>
                  <a:r>
                    <a:rPr lang="en-GB" sz="1200" dirty="0"/>
                    <a:t>ICAE</a:t>
                  </a:r>
                  <a:endParaRPr lang="is-IS" sz="1200" dirty="0"/>
                </a:p>
              </p:txBody>
            </p:sp>
          </p:grpSp>
          <p:grpSp>
            <p:nvGrpSpPr>
              <p:cNvPr id="25" name="Hópur 24">
                <a:extLst>
                  <a:ext uri="{FF2B5EF4-FFF2-40B4-BE49-F238E27FC236}">
                    <a16:creationId xmlns:a16="http://schemas.microsoft.com/office/drawing/2014/main" id="{DBBF8ECA-B3BB-EA10-C284-17AC6814C7DD}"/>
                  </a:ext>
                </a:extLst>
              </p:cNvPr>
              <p:cNvGrpSpPr/>
              <p:nvPr/>
            </p:nvGrpSpPr>
            <p:grpSpPr>
              <a:xfrm>
                <a:off x="5208520" y="1614033"/>
                <a:ext cx="1632022" cy="1651910"/>
                <a:chOff x="6194707" y="1838992"/>
                <a:chExt cx="1380632" cy="1454761"/>
              </a:xfrm>
            </p:grpSpPr>
            <p:sp>
              <p:nvSpPr>
                <p:cNvPr id="26" name="Sporaskja 25">
                  <a:extLst>
                    <a:ext uri="{FF2B5EF4-FFF2-40B4-BE49-F238E27FC236}">
                      <a16:creationId xmlns:a16="http://schemas.microsoft.com/office/drawing/2014/main" id="{4075C527-6C42-7BFA-AC18-E79BF417BB2A}"/>
                    </a:ext>
                  </a:extLst>
                </p:cNvPr>
                <p:cNvSpPr/>
                <p:nvPr/>
              </p:nvSpPr>
              <p:spPr>
                <a:xfrm>
                  <a:off x="6194707" y="1838992"/>
                  <a:ext cx="1380632" cy="1454761"/>
                </a:xfrm>
                <a:prstGeom prst="ellipse">
                  <a:avLst/>
                </a:prstGeom>
                <a:gradFill>
                  <a:gsLst>
                    <a:gs pos="0">
                      <a:srgbClr val="86AF4F"/>
                    </a:gs>
                    <a:gs pos="100000">
                      <a:schemeClr val="bg2">
                        <a:lumMod val="75000"/>
                        <a:tint val="23500"/>
                        <a:satMod val="16000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7" name="Textarammi 26">
                  <a:extLst>
                    <a:ext uri="{FF2B5EF4-FFF2-40B4-BE49-F238E27FC236}">
                      <a16:creationId xmlns:a16="http://schemas.microsoft.com/office/drawing/2014/main" id="{FDEB6226-A3B9-317D-91C1-CE931E5A46D0}"/>
                    </a:ext>
                  </a:extLst>
                </p:cNvPr>
                <p:cNvSpPr txBox="1"/>
                <p:nvPr/>
              </p:nvSpPr>
              <p:spPr>
                <a:xfrm>
                  <a:off x="6350726" y="2386615"/>
                  <a:ext cx="1110870" cy="338554"/>
                </a:xfrm>
                <a:prstGeom prst="rect">
                  <a:avLst/>
                </a:prstGeom>
                <a:noFill/>
              </p:spPr>
              <p:txBody>
                <a:bodyPr wrap="square" rtlCol="0">
                  <a:spAutoFit/>
                </a:bodyPr>
                <a:lstStyle/>
                <a:p>
                  <a:pPr algn="ctr"/>
                  <a:r>
                    <a:rPr lang="en-GB" sz="1600" dirty="0"/>
                    <a:t>UNESCO</a:t>
                  </a:r>
                  <a:endParaRPr lang="is-IS" sz="1600" dirty="0"/>
                </a:p>
              </p:txBody>
            </p:sp>
          </p:grpSp>
          <p:grpSp>
            <p:nvGrpSpPr>
              <p:cNvPr id="28" name="Hópur 27">
                <a:extLst>
                  <a:ext uri="{FF2B5EF4-FFF2-40B4-BE49-F238E27FC236}">
                    <a16:creationId xmlns:a16="http://schemas.microsoft.com/office/drawing/2014/main" id="{ADB0EC24-61A2-4DB7-2113-1F9D3ED06AA4}"/>
                  </a:ext>
                </a:extLst>
              </p:cNvPr>
              <p:cNvGrpSpPr/>
              <p:nvPr/>
            </p:nvGrpSpPr>
            <p:grpSpPr>
              <a:xfrm>
                <a:off x="7663074" y="1427144"/>
                <a:ext cx="1547836" cy="1578104"/>
                <a:chOff x="6513487" y="1800025"/>
                <a:chExt cx="1380632" cy="1454761"/>
              </a:xfrm>
              <a:gradFill>
                <a:gsLst>
                  <a:gs pos="0">
                    <a:srgbClr val="86AF4F"/>
                  </a:gs>
                  <a:gs pos="100000">
                    <a:schemeClr val="bg2">
                      <a:lumMod val="75000"/>
                      <a:tint val="23500"/>
                      <a:satMod val="160000"/>
                    </a:schemeClr>
                  </a:gs>
                </a:gsLst>
                <a:lin ang="0" scaled="0"/>
              </a:gradFill>
            </p:grpSpPr>
            <p:sp>
              <p:nvSpPr>
                <p:cNvPr id="29" name="Sporaskja 28">
                  <a:extLst>
                    <a:ext uri="{FF2B5EF4-FFF2-40B4-BE49-F238E27FC236}">
                      <a16:creationId xmlns:a16="http://schemas.microsoft.com/office/drawing/2014/main" id="{486D2D2D-3747-A181-8745-BDA2BEBED9D7}"/>
                    </a:ext>
                  </a:extLst>
                </p:cNvPr>
                <p:cNvSpPr/>
                <p:nvPr/>
              </p:nvSpPr>
              <p:spPr>
                <a:xfrm>
                  <a:off x="6513487" y="1800025"/>
                  <a:ext cx="1380632" cy="1454761"/>
                </a:xfrm>
                <a:prstGeom prst="ellipse">
                  <a:avLst/>
                </a:prstGeom>
                <a:gradFill>
                  <a:gsLst>
                    <a:gs pos="0">
                      <a:srgbClr val="002060"/>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30" name="Textarammi 29">
                  <a:extLst>
                    <a:ext uri="{FF2B5EF4-FFF2-40B4-BE49-F238E27FC236}">
                      <a16:creationId xmlns:a16="http://schemas.microsoft.com/office/drawing/2014/main" id="{68559659-FC68-58CC-68B0-22C72AF4DA27}"/>
                    </a:ext>
                  </a:extLst>
                </p:cNvPr>
                <p:cNvSpPr txBox="1"/>
                <p:nvPr/>
              </p:nvSpPr>
              <p:spPr>
                <a:xfrm>
                  <a:off x="6619867" y="2347000"/>
                  <a:ext cx="1110870" cy="553998"/>
                </a:xfrm>
                <a:prstGeom prst="rect">
                  <a:avLst/>
                </a:prstGeom>
                <a:noFill/>
              </p:spPr>
              <p:txBody>
                <a:bodyPr wrap="square" rtlCol="0">
                  <a:spAutoFit/>
                </a:bodyPr>
                <a:lstStyle/>
                <a:p>
                  <a:pPr algn="ctr"/>
                  <a:r>
                    <a:rPr lang="en-GB" sz="1500" dirty="0"/>
                    <a:t>The World Bank</a:t>
                  </a:r>
                  <a:endParaRPr lang="is-IS" sz="1500" dirty="0"/>
                </a:p>
              </p:txBody>
            </p:sp>
          </p:grpSp>
        </p:grpSp>
        <p:sp>
          <p:nvSpPr>
            <p:cNvPr id="16536" name="Textarammi 16535">
              <a:extLst>
                <a:ext uri="{FF2B5EF4-FFF2-40B4-BE49-F238E27FC236}">
                  <a16:creationId xmlns:a16="http://schemas.microsoft.com/office/drawing/2014/main" id="{325395D6-020E-4343-56F9-56F619FF8601}"/>
                </a:ext>
              </a:extLst>
            </p:cNvPr>
            <p:cNvSpPr txBox="1"/>
            <p:nvPr/>
          </p:nvSpPr>
          <p:spPr>
            <a:xfrm>
              <a:off x="178951" y="3927254"/>
              <a:ext cx="1377300" cy="369332"/>
            </a:xfrm>
            <a:prstGeom prst="rect">
              <a:avLst/>
            </a:prstGeom>
            <a:noFill/>
          </p:spPr>
          <p:txBody>
            <a:bodyPr wrap="none" rtlCol="0">
              <a:spAutoFit/>
            </a:bodyPr>
            <a:lstStyle/>
            <a:p>
              <a:r>
                <a:rPr lang="en-GB" dirty="0"/>
                <a:t>Global view</a:t>
              </a:r>
              <a:endParaRPr lang="is-IS" dirty="0"/>
            </a:p>
          </p:txBody>
        </p:sp>
      </p:grpSp>
      <p:grpSp>
        <p:nvGrpSpPr>
          <p:cNvPr id="16" name="Hópur 15">
            <a:extLst>
              <a:ext uri="{FF2B5EF4-FFF2-40B4-BE49-F238E27FC236}">
                <a16:creationId xmlns:a16="http://schemas.microsoft.com/office/drawing/2014/main" id="{4CDB1BCA-EE64-3FFC-D127-F91BFC4865D4}"/>
              </a:ext>
            </a:extLst>
          </p:cNvPr>
          <p:cNvGrpSpPr/>
          <p:nvPr/>
        </p:nvGrpSpPr>
        <p:grpSpPr>
          <a:xfrm>
            <a:off x="5833238" y="1332578"/>
            <a:ext cx="3239619" cy="2072526"/>
            <a:chOff x="5833238" y="1332578"/>
            <a:chExt cx="3239619" cy="2072526"/>
          </a:xfrm>
        </p:grpSpPr>
        <p:grpSp>
          <p:nvGrpSpPr>
            <p:cNvPr id="16514" name="Hópur 16513">
              <a:extLst>
                <a:ext uri="{FF2B5EF4-FFF2-40B4-BE49-F238E27FC236}">
                  <a16:creationId xmlns:a16="http://schemas.microsoft.com/office/drawing/2014/main" id="{62273A39-532A-DC38-34EB-B0CA7FC659F0}"/>
                </a:ext>
              </a:extLst>
            </p:cNvPr>
            <p:cNvGrpSpPr>
              <a:grpSpLocks noChangeAspect="1"/>
            </p:cNvGrpSpPr>
            <p:nvPr/>
          </p:nvGrpSpPr>
          <p:grpSpPr>
            <a:xfrm>
              <a:off x="5833238" y="1332578"/>
              <a:ext cx="1594880" cy="1828800"/>
              <a:chOff x="3421120" y="1089375"/>
              <a:chExt cx="4563955" cy="5233346"/>
            </a:xfrm>
          </p:grpSpPr>
          <p:sp>
            <p:nvSpPr>
              <p:cNvPr id="16515" name="Sexhyrningur 16514">
                <a:extLst>
                  <a:ext uri="{FF2B5EF4-FFF2-40B4-BE49-F238E27FC236}">
                    <a16:creationId xmlns:a16="http://schemas.microsoft.com/office/drawing/2014/main" id="{AC9B6EDC-6217-40CC-B363-2E07CAE14A1B}"/>
                  </a:ext>
                </a:extLst>
              </p:cNvPr>
              <p:cNvSpPr/>
              <p:nvPr/>
            </p:nvSpPr>
            <p:spPr>
              <a:xfrm>
                <a:off x="6077646" y="5408321"/>
                <a:ext cx="1060704" cy="91440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16" name="Sexhyrningur 16515">
                <a:extLst>
                  <a:ext uri="{FF2B5EF4-FFF2-40B4-BE49-F238E27FC236}">
                    <a16:creationId xmlns:a16="http://schemas.microsoft.com/office/drawing/2014/main" id="{B8EDCD7B-C599-5682-98E6-41D25E8C6301}"/>
                  </a:ext>
                </a:extLst>
              </p:cNvPr>
              <p:cNvSpPr/>
              <p:nvPr/>
            </p:nvSpPr>
            <p:spPr>
              <a:xfrm>
                <a:off x="5173080" y="4932401"/>
                <a:ext cx="1060704" cy="91440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17" name="Sexhyrningur 16516">
                <a:extLst>
                  <a:ext uri="{FF2B5EF4-FFF2-40B4-BE49-F238E27FC236}">
                    <a16:creationId xmlns:a16="http://schemas.microsoft.com/office/drawing/2014/main" id="{5A443CCE-95E5-6020-A79A-DF9F7D04C7DB}"/>
                  </a:ext>
                </a:extLst>
              </p:cNvPr>
              <p:cNvSpPr/>
              <p:nvPr/>
            </p:nvSpPr>
            <p:spPr>
              <a:xfrm>
                <a:off x="4312909" y="4427290"/>
                <a:ext cx="1060704" cy="91440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18" name="Sexhyrningur 16517">
                <a:extLst>
                  <a:ext uri="{FF2B5EF4-FFF2-40B4-BE49-F238E27FC236}">
                    <a16:creationId xmlns:a16="http://schemas.microsoft.com/office/drawing/2014/main" id="{A9B50F7A-D5D4-C63D-4DC0-446ACDDE6317}"/>
                  </a:ext>
                </a:extLst>
              </p:cNvPr>
              <p:cNvSpPr/>
              <p:nvPr/>
            </p:nvSpPr>
            <p:spPr>
              <a:xfrm>
                <a:off x="3421120" y="3970090"/>
                <a:ext cx="1060704" cy="914400"/>
              </a:xfrm>
              <a:prstGeom prst="hexagon">
                <a:avLst/>
              </a:prstGeom>
              <a:gradFill>
                <a:gsLst>
                  <a:gs pos="0">
                    <a:srgbClr val="F7A7BA"/>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19" name="Sexhyrningur 16518">
                <a:extLst>
                  <a:ext uri="{FF2B5EF4-FFF2-40B4-BE49-F238E27FC236}">
                    <a16:creationId xmlns:a16="http://schemas.microsoft.com/office/drawing/2014/main" id="{7C8FF320-F773-DA73-9DE6-454EA924E38B}"/>
                  </a:ext>
                </a:extLst>
              </p:cNvPr>
              <p:cNvSpPr/>
              <p:nvPr/>
            </p:nvSpPr>
            <p:spPr>
              <a:xfrm>
                <a:off x="3439927" y="3007779"/>
                <a:ext cx="1060704" cy="914400"/>
              </a:xfrm>
              <a:prstGeom prst="hexagon">
                <a:avLst/>
              </a:prstGeom>
              <a:gradFill>
                <a:gsLst>
                  <a:gs pos="0">
                    <a:schemeClr val="bg2">
                      <a:lumMod val="25000"/>
                    </a:schemeClr>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20" name="Sexhyrningur 16519">
                <a:extLst>
                  <a:ext uri="{FF2B5EF4-FFF2-40B4-BE49-F238E27FC236}">
                    <a16:creationId xmlns:a16="http://schemas.microsoft.com/office/drawing/2014/main" id="{104D6418-5082-8BF8-D831-DBD1613E80BA}"/>
                  </a:ext>
                </a:extLst>
              </p:cNvPr>
              <p:cNvSpPr/>
              <p:nvPr/>
            </p:nvSpPr>
            <p:spPr>
              <a:xfrm>
                <a:off x="3476632" y="2107329"/>
                <a:ext cx="1060704" cy="914400"/>
              </a:xfrm>
              <a:prstGeom prst="hexagon">
                <a:avLst/>
              </a:prstGeom>
              <a:gradFill>
                <a:gsLst>
                  <a:gs pos="0">
                    <a:srgbClr val="00B050"/>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21" name="Sexhyrningur 16520">
                <a:extLst>
                  <a:ext uri="{FF2B5EF4-FFF2-40B4-BE49-F238E27FC236}">
                    <a16:creationId xmlns:a16="http://schemas.microsoft.com/office/drawing/2014/main" id="{57072AD2-7D92-8333-914A-53F4CEB08FA5}"/>
                  </a:ext>
                </a:extLst>
              </p:cNvPr>
              <p:cNvSpPr/>
              <p:nvPr/>
            </p:nvSpPr>
            <p:spPr>
              <a:xfrm>
                <a:off x="6908658" y="3951009"/>
                <a:ext cx="1060704" cy="914400"/>
              </a:xfrm>
              <a:prstGeom prst="hexagon">
                <a:avLst/>
              </a:prstGeom>
              <a:gradFill>
                <a:gsLst>
                  <a:gs pos="0">
                    <a:srgbClr val="0070C0"/>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22" name="Sexhyrningur 16521">
                <a:extLst>
                  <a:ext uri="{FF2B5EF4-FFF2-40B4-BE49-F238E27FC236}">
                    <a16:creationId xmlns:a16="http://schemas.microsoft.com/office/drawing/2014/main" id="{0446658A-28E3-1C65-C3A3-92531B843810}"/>
                  </a:ext>
                </a:extLst>
              </p:cNvPr>
              <p:cNvSpPr/>
              <p:nvPr/>
            </p:nvSpPr>
            <p:spPr>
              <a:xfrm>
                <a:off x="6077646" y="4438688"/>
                <a:ext cx="1060704" cy="91440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23" name="Sexhyrningur 16522">
                <a:extLst>
                  <a:ext uri="{FF2B5EF4-FFF2-40B4-BE49-F238E27FC236}">
                    <a16:creationId xmlns:a16="http://schemas.microsoft.com/office/drawing/2014/main" id="{013F4BA8-CA83-9928-94E5-88AB84FE0817}"/>
                  </a:ext>
                </a:extLst>
              </p:cNvPr>
              <p:cNvSpPr/>
              <p:nvPr/>
            </p:nvSpPr>
            <p:spPr>
              <a:xfrm>
                <a:off x="5185857" y="3957404"/>
                <a:ext cx="1060704" cy="914400"/>
              </a:xfrm>
              <a:prstGeom prst="hexagon">
                <a:avLst/>
              </a:prstGeom>
              <a:gradFill>
                <a:gsLst>
                  <a:gs pos="0">
                    <a:srgbClr val="FFFF00"/>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24" name="Sexhyrningur 16523">
                <a:extLst>
                  <a:ext uri="{FF2B5EF4-FFF2-40B4-BE49-F238E27FC236}">
                    <a16:creationId xmlns:a16="http://schemas.microsoft.com/office/drawing/2014/main" id="{060CFD9D-63E2-C2C7-42E9-002AF1161057}"/>
                  </a:ext>
                </a:extLst>
              </p:cNvPr>
              <p:cNvSpPr/>
              <p:nvPr/>
            </p:nvSpPr>
            <p:spPr>
              <a:xfrm>
                <a:off x="4308061" y="3512890"/>
                <a:ext cx="1060704" cy="914400"/>
              </a:xfrm>
              <a:prstGeom prst="hexagon">
                <a:avLst/>
              </a:prstGeom>
              <a:gradFill>
                <a:gsLst>
                  <a:gs pos="0">
                    <a:srgbClr val="FFD44B"/>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25" name="Sexhyrningur 16524">
                <a:extLst>
                  <a:ext uri="{FF2B5EF4-FFF2-40B4-BE49-F238E27FC236}">
                    <a16:creationId xmlns:a16="http://schemas.microsoft.com/office/drawing/2014/main" id="{82DCDCC6-050F-D7BB-7120-D60CAE655B16}"/>
                  </a:ext>
                </a:extLst>
              </p:cNvPr>
              <p:cNvSpPr/>
              <p:nvPr/>
            </p:nvSpPr>
            <p:spPr>
              <a:xfrm>
                <a:off x="4375347" y="2568011"/>
                <a:ext cx="1060704" cy="914400"/>
              </a:xfrm>
              <a:prstGeom prst="hexagon">
                <a:avLst/>
              </a:prstGeom>
              <a:gradFill>
                <a:gsLst>
                  <a:gs pos="0">
                    <a:srgbClr val="86AF4F"/>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26" name="Sexhyrningur 16525">
                <a:extLst>
                  <a:ext uri="{FF2B5EF4-FFF2-40B4-BE49-F238E27FC236}">
                    <a16:creationId xmlns:a16="http://schemas.microsoft.com/office/drawing/2014/main" id="{1C3F3A32-D13E-F39A-BAEE-A44530B2D875}"/>
                  </a:ext>
                </a:extLst>
              </p:cNvPr>
              <p:cNvSpPr/>
              <p:nvPr/>
            </p:nvSpPr>
            <p:spPr>
              <a:xfrm>
                <a:off x="4359882" y="1622775"/>
                <a:ext cx="1060704" cy="91440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27" name="Sexhyrningur 16526">
                <a:extLst>
                  <a:ext uri="{FF2B5EF4-FFF2-40B4-BE49-F238E27FC236}">
                    <a16:creationId xmlns:a16="http://schemas.microsoft.com/office/drawing/2014/main" id="{4596478F-AD43-D14D-5FCC-D70183ED6BAE}"/>
                  </a:ext>
                </a:extLst>
              </p:cNvPr>
              <p:cNvSpPr/>
              <p:nvPr/>
            </p:nvSpPr>
            <p:spPr>
              <a:xfrm>
                <a:off x="5189052" y="3006491"/>
                <a:ext cx="1060704" cy="91440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28" name="Sexhyrningur 16527">
                <a:extLst>
                  <a:ext uri="{FF2B5EF4-FFF2-40B4-BE49-F238E27FC236}">
                    <a16:creationId xmlns:a16="http://schemas.microsoft.com/office/drawing/2014/main" id="{8BE094DC-C9AC-37FC-6D0B-5CBABEBB23B3}"/>
                  </a:ext>
                </a:extLst>
              </p:cNvPr>
              <p:cNvSpPr/>
              <p:nvPr/>
            </p:nvSpPr>
            <p:spPr>
              <a:xfrm>
                <a:off x="6048855" y="3494170"/>
                <a:ext cx="1060704" cy="914400"/>
              </a:xfrm>
              <a:prstGeom prst="hexagon">
                <a:avLst/>
              </a:prstGeom>
              <a:gradFill>
                <a:gsLst>
                  <a:gs pos="0">
                    <a:srgbClr val="FFD44B"/>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29" name="Sexhyrningur 16528">
                <a:extLst>
                  <a:ext uri="{FF2B5EF4-FFF2-40B4-BE49-F238E27FC236}">
                    <a16:creationId xmlns:a16="http://schemas.microsoft.com/office/drawing/2014/main" id="{0BC8CE83-6AC8-C1FE-CF2E-30808E11269C}"/>
                  </a:ext>
                </a:extLst>
              </p:cNvPr>
              <p:cNvSpPr/>
              <p:nvPr/>
            </p:nvSpPr>
            <p:spPr>
              <a:xfrm>
                <a:off x="6902303" y="3036970"/>
                <a:ext cx="1060704" cy="91440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30" name="Sexhyrningur 16529">
                <a:extLst>
                  <a:ext uri="{FF2B5EF4-FFF2-40B4-BE49-F238E27FC236}">
                    <a16:creationId xmlns:a16="http://schemas.microsoft.com/office/drawing/2014/main" id="{E02BF616-B8DB-500E-A767-51C32D31FE1A}"/>
                  </a:ext>
                </a:extLst>
              </p:cNvPr>
              <p:cNvSpPr/>
              <p:nvPr/>
            </p:nvSpPr>
            <p:spPr>
              <a:xfrm>
                <a:off x="5235771" y="2061612"/>
                <a:ext cx="1060704" cy="91440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31" name="Sexhyrningur 16530">
                <a:extLst>
                  <a:ext uri="{FF2B5EF4-FFF2-40B4-BE49-F238E27FC236}">
                    <a16:creationId xmlns:a16="http://schemas.microsoft.com/office/drawing/2014/main" id="{8253A597-1685-3A7C-00F2-DC2B2F4E81BA}"/>
                  </a:ext>
                </a:extLst>
              </p:cNvPr>
              <p:cNvSpPr/>
              <p:nvPr/>
            </p:nvSpPr>
            <p:spPr>
              <a:xfrm>
                <a:off x="5213331" y="1089375"/>
                <a:ext cx="1060704" cy="91440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32" name="Sexhyrningur 16531">
                <a:extLst>
                  <a:ext uri="{FF2B5EF4-FFF2-40B4-BE49-F238E27FC236}">
                    <a16:creationId xmlns:a16="http://schemas.microsoft.com/office/drawing/2014/main" id="{D25E6178-65BF-C104-1207-C25B44C4D45F}"/>
                  </a:ext>
                </a:extLst>
              </p:cNvPr>
              <p:cNvSpPr/>
              <p:nvPr/>
            </p:nvSpPr>
            <p:spPr>
              <a:xfrm>
                <a:off x="6089219" y="2549291"/>
                <a:ext cx="1060704" cy="91440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33" name="Sexhyrningur 16532">
                <a:extLst>
                  <a:ext uri="{FF2B5EF4-FFF2-40B4-BE49-F238E27FC236}">
                    <a16:creationId xmlns:a16="http://schemas.microsoft.com/office/drawing/2014/main" id="{D9D17F35-7F77-1ABC-9E85-D569590C1E59}"/>
                  </a:ext>
                </a:extLst>
              </p:cNvPr>
              <p:cNvSpPr/>
              <p:nvPr/>
            </p:nvSpPr>
            <p:spPr>
              <a:xfrm>
                <a:off x="6924371" y="2092270"/>
                <a:ext cx="1060704" cy="914400"/>
              </a:xfrm>
              <a:prstGeom prst="hexagon">
                <a:avLst/>
              </a:prstGeom>
              <a:gradFill>
                <a:gsLst>
                  <a:gs pos="0">
                    <a:srgbClr val="FF0000"/>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6534" name="Sexhyrningur 16533">
                <a:extLst>
                  <a:ext uri="{FF2B5EF4-FFF2-40B4-BE49-F238E27FC236}">
                    <a16:creationId xmlns:a16="http://schemas.microsoft.com/office/drawing/2014/main" id="{783A79E3-62D2-BB9D-EB8B-654593CC9774}"/>
                  </a:ext>
                </a:extLst>
              </p:cNvPr>
              <p:cNvSpPr/>
              <p:nvPr/>
            </p:nvSpPr>
            <p:spPr>
              <a:xfrm>
                <a:off x="6089220" y="1573576"/>
                <a:ext cx="1060704" cy="914400"/>
              </a:xfrm>
              <a:prstGeom prst="hexagon">
                <a:avLst/>
              </a:prstGeom>
              <a:gradFill>
                <a:gsLst>
                  <a:gs pos="0">
                    <a:schemeClr val="bg2">
                      <a:lumMod val="50000"/>
                    </a:schemeClr>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grpSp>
        <p:sp>
          <p:nvSpPr>
            <p:cNvPr id="16537" name="Textarammi 16536">
              <a:extLst>
                <a:ext uri="{FF2B5EF4-FFF2-40B4-BE49-F238E27FC236}">
                  <a16:creationId xmlns:a16="http://schemas.microsoft.com/office/drawing/2014/main" id="{64EB8820-0D5A-86BB-4907-1FC3B98407C2}"/>
                </a:ext>
              </a:extLst>
            </p:cNvPr>
            <p:cNvSpPr txBox="1"/>
            <p:nvPr/>
          </p:nvSpPr>
          <p:spPr>
            <a:xfrm>
              <a:off x="7647538" y="1804666"/>
              <a:ext cx="1425319" cy="1600438"/>
            </a:xfrm>
            <a:prstGeom prst="rect">
              <a:avLst/>
            </a:prstGeom>
            <a:noFill/>
          </p:spPr>
          <p:txBody>
            <a:bodyPr wrap="square" rtlCol="0">
              <a:spAutoFit/>
            </a:bodyPr>
            <a:lstStyle/>
            <a:p>
              <a:r>
                <a:rPr lang="en-GB" sz="1400" dirty="0"/>
                <a:t>Europe: individual countries – </a:t>
              </a:r>
            </a:p>
            <a:p>
              <a:endParaRPr lang="en-GB" sz="1400" dirty="0"/>
            </a:p>
            <a:p>
              <a:r>
                <a:rPr lang="en-GB" sz="1400" dirty="0"/>
                <a:t>among them the Nordic countries</a:t>
              </a:r>
              <a:endParaRPr lang="is-IS" sz="1400" dirty="0"/>
            </a:p>
          </p:txBody>
        </p:sp>
      </p:grpSp>
      <p:grpSp>
        <p:nvGrpSpPr>
          <p:cNvPr id="10" name="Hópur 9">
            <a:extLst>
              <a:ext uri="{FF2B5EF4-FFF2-40B4-BE49-F238E27FC236}">
                <a16:creationId xmlns:a16="http://schemas.microsoft.com/office/drawing/2014/main" id="{D62BF6CE-9525-9520-DB25-5010FF79B50D}"/>
              </a:ext>
            </a:extLst>
          </p:cNvPr>
          <p:cNvGrpSpPr/>
          <p:nvPr/>
        </p:nvGrpSpPr>
        <p:grpSpPr>
          <a:xfrm>
            <a:off x="376345" y="4476310"/>
            <a:ext cx="3257210" cy="2353807"/>
            <a:chOff x="376345" y="4476310"/>
            <a:chExt cx="3257210" cy="2353807"/>
          </a:xfrm>
        </p:grpSpPr>
        <p:graphicFrame>
          <p:nvGraphicFramePr>
            <p:cNvPr id="4" name="Línurit 3">
              <a:extLst>
                <a:ext uri="{FF2B5EF4-FFF2-40B4-BE49-F238E27FC236}">
                  <a16:creationId xmlns:a16="http://schemas.microsoft.com/office/drawing/2014/main" id="{6E42C019-87A4-7055-67AF-99F671064233}"/>
                </a:ext>
              </a:extLst>
            </p:cNvPr>
            <p:cNvGraphicFramePr>
              <a:graphicFrameLocks noChangeAspect="1"/>
            </p:cNvGraphicFramePr>
            <p:nvPr>
              <p:extLst>
                <p:ext uri="{D42A27DB-BD31-4B8C-83A1-F6EECF244321}">
                  <p14:modId xmlns:p14="http://schemas.microsoft.com/office/powerpoint/2010/main" val="2229465652"/>
                </p:ext>
              </p:extLst>
            </p:nvPr>
          </p:nvGraphicFramePr>
          <p:xfrm>
            <a:off x="1642915" y="4476310"/>
            <a:ext cx="1990640" cy="2353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538" name="Textarammi 16537">
              <a:extLst>
                <a:ext uri="{FF2B5EF4-FFF2-40B4-BE49-F238E27FC236}">
                  <a16:creationId xmlns:a16="http://schemas.microsoft.com/office/drawing/2014/main" id="{BE579E63-43AB-EC91-F951-37C29EF4FF33}"/>
                </a:ext>
              </a:extLst>
            </p:cNvPr>
            <p:cNvSpPr txBox="1"/>
            <p:nvPr/>
          </p:nvSpPr>
          <p:spPr>
            <a:xfrm>
              <a:off x="376345" y="5274220"/>
              <a:ext cx="1079534" cy="738664"/>
            </a:xfrm>
            <a:prstGeom prst="rect">
              <a:avLst/>
            </a:prstGeom>
            <a:noFill/>
          </p:spPr>
          <p:txBody>
            <a:bodyPr wrap="square" rtlCol="0">
              <a:spAutoFit/>
            </a:bodyPr>
            <a:lstStyle/>
            <a:p>
              <a:r>
                <a:rPr lang="en-GB" sz="1400" dirty="0"/>
                <a:t>Enormous cultural differences</a:t>
              </a:r>
              <a:endParaRPr lang="is-IS" sz="1400" dirty="0"/>
            </a:p>
          </p:txBody>
        </p:sp>
      </p:grpSp>
      <p:sp>
        <p:nvSpPr>
          <p:cNvPr id="3" name="Rectangle 2">
            <a:extLst>
              <a:ext uri="{FF2B5EF4-FFF2-40B4-BE49-F238E27FC236}">
                <a16:creationId xmlns:a16="http://schemas.microsoft.com/office/drawing/2014/main" id="{A057E0A5-F65A-89EB-555C-36DCE9362AEB}"/>
              </a:ext>
            </a:extLst>
          </p:cNvPr>
          <p:cNvSpPr txBox="1">
            <a:spLocks/>
          </p:cNvSpPr>
          <p:nvPr/>
        </p:nvSpPr>
        <p:spPr bwMode="auto">
          <a:xfrm>
            <a:off x="0" y="-17407"/>
            <a:ext cx="8265582" cy="1216566"/>
          </a:xfrm>
          <a:prstGeom prst="rect">
            <a:avLst/>
          </a:prstGeom>
          <a:gradFill>
            <a:gsLst>
              <a:gs pos="0">
                <a:srgbClr val="FABE00"/>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rtl="0"/>
            <a:r>
              <a:rPr lang="en-US" sz="3200" dirty="0"/>
              <a:t>	</a:t>
            </a:r>
            <a:r>
              <a:rPr lang="en-GB" sz="2000" b="1" i="0" u="none" strike="noStrike" kern="1200" baseline="0" dirty="0"/>
              <a:t>A variety of new discourses: </a:t>
            </a:r>
            <a:r>
              <a:rPr lang="en-GB" sz="2000" b="1" i="0" u="none" strike="noStrike" kern="1200" baseline="0" dirty="0">
                <a:solidFill>
                  <a:srgbClr val="000000"/>
                </a:solidFill>
              </a:rPr>
              <a:t>Policy+ discourses</a:t>
            </a:r>
          </a:p>
          <a:p>
            <a:pPr algn="l" rtl="0"/>
            <a:r>
              <a:rPr lang="en-GB" sz="2400" b="1" i="0" u="none" strike="noStrike" kern="1200" baseline="0" dirty="0">
                <a:solidFill>
                  <a:srgbClr val="FFFFFF"/>
                </a:solidFill>
              </a:rPr>
              <a:t>	</a:t>
            </a:r>
            <a:r>
              <a:rPr lang="en-GB" sz="1600" b="1" i="0" u="none" strike="noStrike" kern="1200" baseline="0" dirty="0">
                <a:solidFill>
                  <a:srgbClr val="000000"/>
                </a:solidFill>
              </a:rPr>
              <a:t>The national, Nordic, European, OECD, outside Europe and then UNESCO+ Global discourses</a:t>
            </a:r>
            <a:endParaRPr lang="en-GB" sz="1600" b="1" dirty="0"/>
          </a:p>
        </p:txBody>
      </p:sp>
      <p:sp>
        <p:nvSpPr>
          <p:cNvPr id="6" name="Textarammi 5">
            <a:extLst>
              <a:ext uri="{FF2B5EF4-FFF2-40B4-BE49-F238E27FC236}">
                <a16:creationId xmlns:a16="http://schemas.microsoft.com/office/drawing/2014/main" id="{B4502C45-EDE6-7F4E-2DCD-56178CE12365}"/>
              </a:ext>
            </a:extLst>
          </p:cNvPr>
          <p:cNvSpPr txBox="1"/>
          <p:nvPr/>
        </p:nvSpPr>
        <p:spPr>
          <a:xfrm>
            <a:off x="8273366" y="6474476"/>
            <a:ext cx="1728278" cy="738664"/>
          </a:xfrm>
          <a:prstGeom prst="rect">
            <a:avLst/>
          </a:prstGeom>
          <a:noFill/>
        </p:spPr>
        <p:txBody>
          <a:bodyPr wrap="square" rtlCol="0">
            <a:spAutoFit/>
          </a:bodyPr>
          <a:lstStyle/>
          <a:p>
            <a:r>
              <a:rPr lang="en-GB" sz="1400" dirty="0">
                <a:latin typeface="+mn-lt"/>
              </a:rPr>
              <a:t>The voice of nonformal adult education in Europe</a:t>
            </a:r>
            <a:endParaRPr lang="is-IS" sz="1400" dirty="0">
              <a:latin typeface="+mn-lt"/>
            </a:endParaRPr>
          </a:p>
        </p:txBody>
      </p:sp>
    </p:spTree>
    <p:extLst>
      <p:ext uri="{BB962C8B-B14F-4D97-AF65-F5344CB8AC3E}">
        <p14:creationId xmlns:p14="http://schemas.microsoft.com/office/powerpoint/2010/main" val="407166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6" name="Rectangle 2"/>
          <p:cNvSpPr txBox="1">
            <a:spLocks/>
          </p:cNvSpPr>
          <p:nvPr/>
        </p:nvSpPr>
        <p:spPr bwMode="auto">
          <a:xfrm>
            <a:off x="-467" y="-38517"/>
            <a:ext cx="10177930" cy="1216566"/>
          </a:xfrm>
          <a:prstGeom prst="rect">
            <a:avLst/>
          </a:prstGeom>
          <a:gradFill>
            <a:gsLst>
              <a:gs pos="0">
                <a:schemeClr val="accent2">
                  <a:lumMod val="80000"/>
                  <a:lumOff val="20000"/>
                </a:schemeClr>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600"/>
              </a:spcBef>
            </a:pPr>
            <a:r>
              <a:rPr lang="en-US" sz="3200" dirty="0"/>
              <a:t>	</a:t>
            </a:r>
            <a:r>
              <a:rPr lang="en-GB" sz="2000" b="1" dirty="0">
                <a:solidFill>
                  <a:schemeClr val="bg1"/>
                </a:solidFill>
                <a:latin typeface="+mn-lt"/>
              </a:rPr>
              <a:t>Nordic cooperation </a:t>
            </a:r>
          </a:p>
          <a:p>
            <a:pPr algn="l">
              <a:spcBef>
                <a:spcPts val="600"/>
              </a:spcBef>
            </a:pPr>
            <a:r>
              <a:rPr lang="en-GB" sz="2000" b="1" dirty="0">
                <a:solidFill>
                  <a:schemeClr val="bg1"/>
                </a:solidFill>
                <a:latin typeface="+mn-lt"/>
              </a:rPr>
              <a:t>		</a:t>
            </a:r>
            <a:r>
              <a:rPr lang="en-GB" sz="2000" b="1" dirty="0">
                <a:latin typeface="+mn-lt"/>
              </a:rPr>
              <a:t>within the field of education </a:t>
            </a:r>
          </a:p>
        </p:txBody>
      </p:sp>
      <p:sp>
        <p:nvSpPr>
          <p:cNvPr id="16386" name="Rectangle 3"/>
          <p:cNvSpPr>
            <a:spLocks noGrp="1"/>
          </p:cNvSpPr>
          <p:nvPr>
            <p:ph type="body" idx="1"/>
          </p:nvPr>
        </p:nvSpPr>
        <p:spPr>
          <a:xfrm>
            <a:off x="2458319" y="1331266"/>
            <a:ext cx="1708080" cy="2319916"/>
          </a:xfrm>
          <a:noFill/>
        </p:spPr>
        <p:txBody>
          <a:bodyPr wrap="square">
            <a:spAutoFit/>
          </a:bodyPr>
          <a:lstStyle/>
          <a:p>
            <a:pPr marL="0" indent="0">
              <a:buNone/>
            </a:pPr>
            <a:r>
              <a:rPr lang="en-GB" sz="1600" dirty="0">
                <a:latin typeface="+mn-lt"/>
              </a:rPr>
              <a:t>This August: </a:t>
            </a:r>
          </a:p>
          <a:p>
            <a:pPr marL="0" indent="0">
              <a:buNone/>
            </a:pPr>
            <a:r>
              <a:rPr lang="en-GB" sz="1400" dirty="0">
                <a:latin typeface="+mn-lt"/>
              </a:rPr>
              <a:t>Chapter 3: “The Nordic interactive and comparative spaces within the arena of education”, </a:t>
            </a:r>
            <a:r>
              <a:rPr lang="en-GB" sz="1400" i="1" dirty="0">
                <a:latin typeface="+mn-lt"/>
              </a:rPr>
              <a:t>Jón Torfi Jónasson and Valgerður S. Bjarnadóttir </a:t>
            </a:r>
            <a:endParaRPr lang="is-IS" sz="1400" b="1" dirty="0"/>
          </a:p>
        </p:txBody>
      </p:sp>
      <p:pic>
        <p:nvPicPr>
          <p:cNvPr id="2" name="Mynd 1">
            <a:extLst>
              <a:ext uri="{FF2B5EF4-FFF2-40B4-BE49-F238E27FC236}">
                <a16:creationId xmlns:a16="http://schemas.microsoft.com/office/drawing/2014/main" id="{B90F4EDB-59E5-3C5A-A2B9-958699540B5C}"/>
              </a:ext>
            </a:extLst>
          </p:cNvPr>
          <p:cNvPicPr>
            <a:picLocks noChangeAspect="1"/>
          </p:cNvPicPr>
          <p:nvPr/>
        </p:nvPicPr>
        <p:blipFill>
          <a:blip r:embed="rId3"/>
          <a:stretch>
            <a:fillRect/>
          </a:stretch>
        </p:blipFill>
        <p:spPr>
          <a:xfrm>
            <a:off x="148712" y="1331266"/>
            <a:ext cx="2245995" cy="3431381"/>
          </a:xfrm>
          <a:prstGeom prst="rect">
            <a:avLst/>
          </a:prstGeom>
        </p:spPr>
      </p:pic>
      <p:pic>
        <p:nvPicPr>
          <p:cNvPr id="2051" name="Picture 1" descr="Diagram, shape, circle&#10;&#10;Description automatically generated">
            <a:extLst>
              <a:ext uri="{FF2B5EF4-FFF2-40B4-BE49-F238E27FC236}">
                <a16:creationId xmlns:a16="http://schemas.microsoft.com/office/drawing/2014/main" id="{B55AC503-18D4-BBD4-B3FE-EC6639C178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1086" y="-38517"/>
            <a:ext cx="6096000" cy="3429000"/>
          </a:xfrm>
          <a:prstGeom prst="rect">
            <a:avLst/>
          </a:prstGeom>
          <a:solidFill>
            <a:schemeClr val="bg1">
              <a:alpha val="0"/>
            </a:schemeClr>
          </a:solidFill>
          <a:ln>
            <a:noFill/>
          </a:ln>
        </p:spPr>
      </p:pic>
      <p:grpSp>
        <p:nvGrpSpPr>
          <p:cNvPr id="3" name="Hópur 2">
            <a:extLst>
              <a:ext uri="{FF2B5EF4-FFF2-40B4-BE49-F238E27FC236}">
                <a16:creationId xmlns:a16="http://schemas.microsoft.com/office/drawing/2014/main" id="{0016246C-54F2-4C0E-5950-6AA0F6E672E7}"/>
              </a:ext>
            </a:extLst>
          </p:cNvPr>
          <p:cNvGrpSpPr/>
          <p:nvPr/>
        </p:nvGrpSpPr>
        <p:grpSpPr>
          <a:xfrm>
            <a:off x="3184532" y="2766854"/>
            <a:ext cx="7032625" cy="4821519"/>
            <a:chOff x="3184532" y="2766854"/>
            <a:chExt cx="7032625" cy="4821519"/>
          </a:xfrm>
        </p:grpSpPr>
        <p:sp>
          <p:nvSpPr>
            <p:cNvPr id="4" name="Ör: Niður 3">
              <a:extLst>
                <a:ext uri="{FF2B5EF4-FFF2-40B4-BE49-F238E27FC236}">
                  <a16:creationId xmlns:a16="http://schemas.microsoft.com/office/drawing/2014/main" id="{43E48A6C-C187-4445-1F38-0BB9B161DE24}"/>
                </a:ext>
              </a:extLst>
            </p:cNvPr>
            <p:cNvSpPr>
              <a:spLocks noChangeAspect="1"/>
            </p:cNvSpPr>
            <p:nvPr/>
          </p:nvSpPr>
          <p:spPr>
            <a:xfrm rot="2280000">
              <a:off x="7163921" y="2766854"/>
              <a:ext cx="302482" cy="925190"/>
            </a:xfrm>
            <a:prstGeom prst="down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5" name="Mynd 4">
              <a:extLst>
                <a:ext uri="{FF2B5EF4-FFF2-40B4-BE49-F238E27FC236}">
                  <a16:creationId xmlns:a16="http://schemas.microsoft.com/office/drawing/2014/main" id="{D88A77D8-B9E5-C264-51C6-1252AC0542C0}"/>
                </a:ext>
              </a:extLst>
            </p:cNvPr>
            <p:cNvPicPr>
              <a:picLocks noChangeAspect="1"/>
            </p:cNvPicPr>
            <p:nvPr/>
          </p:nvPicPr>
          <p:blipFill>
            <a:blip r:embed="rId5"/>
            <a:stretch>
              <a:fillRect/>
            </a:stretch>
          </p:blipFill>
          <p:spPr>
            <a:xfrm>
              <a:off x="3184532" y="3687092"/>
              <a:ext cx="7032625" cy="3901281"/>
            </a:xfrm>
            <a:prstGeom prst="rect">
              <a:avLst/>
            </a:prstGeom>
            <a:solidFill>
              <a:schemeClr val="bg1"/>
            </a:solidFill>
          </p:spPr>
        </p:pic>
      </p:grpSp>
      <p:sp>
        <p:nvSpPr>
          <p:cNvPr id="7" name="Rétthyrningur: Ávöl horn 6">
            <a:extLst>
              <a:ext uri="{FF2B5EF4-FFF2-40B4-BE49-F238E27FC236}">
                <a16:creationId xmlns:a16="http://schemas.microsoft.com/office/drawing/2014/main" id="{2BF9AF7F-CEDD-08AB-7178-7FFFC1A9B563}"/>
              </a:ext>
            </a:extLst>
          </p:cNvPr>
          <p:cNvSpPr/>
          <p:nvPr/>
        </p:nvSpPr>
        <p:spPr>
          <a:xfrm>
            <a:off x="4078035" y="4777024"/>
            <a:ext cx="1797307" cy="495759"/>
          </a:xfrm>
          <a:prstGeom prst="roundRect">
            <a:avLst/>
          </a:prstGeom>
          <a:no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is-IS"/>
          </a:p>
        </p:txBody>
      </p:sp>
      <p:sp>
        <p:nvSpPr>
          <p:cNvPr id="10" name="Rétthyrningur: Ávöl horn 9">
            <a:extLst>
              <a:ext uri="{FF2B5EF4-FFF2-40B4-BE49-F238E27FC236}">
                <a16:creationId xmlns:a16="http://schemas.microsoft.com/office/drawing/2014/main" id="{F976178E-8881-5CB6-56FA-0FF627880E51}"/>
              </a:ext>
            </a:extLst>
          </p:cNvPr>
          <p:cNvSpPr/>
          <p:nvPr/>
        </p:nvSpPr>
        <p:spPr>
          <a:xfrm>
            <a:off x="6911180" y="4529144"/>
            <a:ext cx="3305977" cy="495759"/>
          </a:xfrm>
          <a:prstGeom prst="roundRect">
            <a:avLst/>
          </a:prstGeom>
          <a:no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314835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6" name="Rectangle 2"/>
          <p:cNvSpPr txBox="1">
            <a:spLocks/>
          </p:cNvSpPr>
          <p:nvPr/>
        </p:nvSpPr>
        <p:spPr bwMode="auto">
          <a:xfrm>
            <a:off x="-467" y="-38517"/>
            <a:ext cx="10177930" cy="1216566"/>
          </a:xfrm>
          <a:prstGeom prst="rect">
            <a:avLst/>
          </a:prstGeom>
          <a:gradFill>
            <a:gsLst>
              <a:gs pos="0">
                <a:schemeClr val="accent2">
                  <a:lumMod val="80000"/>
                  <a:lumOff val="20000"/>
                </a:schemeClr>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a:t>	</a:t>
            </a:r>
            <a:r>
              <a:rPr lang="en-GB" sz="2400"/>
              <a:t>The Nordic scene</a:t>
            </a:r>
          </a:p>
        </p:txBody>
      </p:sp>
      <p:sp>
        <p:nvSpPr>
          <p:cNvPr id="3" name="Rectangle 3">
            <a:extLst>
              <a:ext uri="{FF2B5EF4-FFF2-40B4-BE49-F238E27FC236}">
                <a16:creationId xmlns:a16="http://schemas.microsoft.com/office/drawing/2014/main" id="{D880834C-F914-8748-7136-7A9D323E37B2}"/>
              </a:ext>
            </a:extLst>
          </p:cNvPr>
          <p:cNvSpPr txBox="1">
            <a:spLocks/>
          </p:cNvSpPr>
          <p:nvPr/>
        </p:nvSpPr>
        <p:spPr bwMode="auto">
          <a:xfrm>
            <a:off x="5496556" y="3095812"/>
            <a:ext cx="4621393" cy="4468197"/>
          </a:xfrm>
          <a:prstGeom prst="rect">
            <a:avLst/>
          </a:prstGeom>
          <a:solidFill>
            <a:schemeClr val="bg1"/>
          </a:solidFill>
          <a:ln w="38100">
            <a:gradFill flip="none" rotWithShape="1">
              <a:gsLst>
                <a:gs pos="0">
                  <a:srgbClr val="00B050"/>
                </a:gs>
                <a:gs pos="100000">
                  <a:schemeClr val="bg1"/>
                </a:gs>
              </a:gsLst>
              <a:lin ang="2700000" scaled="1"/>
              <a:tileRect/>
            </a:gra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Font typeface="Arial" charset="0"/>
              <a:buNone/>
            </a:pPr>
            <a:r>
              <a:rPr lang="en-GB" sz="1800" b="1" kern="0" dirty="0">
                <a:latin typeface="+mn-lt"/>
              </a:rPr>
              <a:t>Nordic folk high schools</a:t>
            </a:r>
          </a:p>
          <a:p>
            <a:pPr marL="0" indent="0">
              <a:buFont typeface="Arial" charset="0"/>
              <a:buNone/>
            </a:pPr>
            <a:r>
              <a:rPr lang="en-GB" sz="1800" kern="0" dirty="0">
                <a:latin typeface="+mn-lt"/>
              </a:rPr>
              <a:t>Important for several reasons – mention three</a:t>
            </a:r>
          </a:p>
          <a:p>
            <a:pPr marL="342900" indent="-342900">
              <a:buFont typeface="Arial" charset="0"/>
              <a:buAutoNum type="alphaLcParenR"/>
            </a:pPr>
            <a:r>
              <a:rPr lang="en-GB" sz="1800" kern="0" dirty="0">
                <a:latin typeface="+mn-lt"/>
              </a:rPr>
              <a:t>They are strong institutions outside the official institution of education. They developed alongside the educational system – and know how to live outside – and what it takes – they are surprisingly resilient activities.</a:t>
            </a:r>
          </a:p>
          <a:p>
            <a:pPr marL="342900" indent="-342900">
              <a:buFont typeface="Arial" charset="0"/>
              <a:buAutoNum type="alphaLcParenR"/>
            </a:pPr>
            <a:r>
              <a:rPr lang="en-GB" sz="1800" kern="0" dirty="0">
                <a:latin typeface="+mn-lt"/>
              </a:rPr>
              <a:t>They celebrate and practice an educational outlook  that many within the AEL community dream about  - perhaps also UNESCO.</a:t>
            </a:r>
          </a:p>
          <a:p>
            <a:pPr marL="342900" indent="-342900">
              <a:buFont typeface="Arial" charset="0"/>
              <a:buAutoNum type="alphaLcParenR"/>
            </a:pPr>
            <a:r>
              <a:rPr lang="en-GB" sz="1800" kern="0" dirty="0">
                <a:latin typeface="+mn-lt"/>
              </a:rPr>
              <a:t>They have managed to appeal to many very different groups also in line with a true educational LLL outlook.</a:t>
            </a:r>
          </a:p>
        </p:txBody>
      </p:sp>
      <p:sp>
        <p:nvSpPr>
          <p:cNvPr id="4" name="Rectangle 3">
            <a:extLst>
              <a:ext uri="{FF2B5EF4-FFF2-40B4-BE49-F238E27FC236}">
                <a16:creationId xmlns:a16="http://schemas.microsoft.com/office/drawing/2014/main" id="{D849A17F-C689-76A0-EA82-A7CE285FF59C}"/>
              </a:ext>
            </a:extLst>
          </p:cNvPr>
          <p:cNvSpPr txBox="1">
            <a:spLocks/>
          </p:cNvSpPr>
          <p:nvPr/>
        </p:nvSpPr>
        <p:spPr bwMode="auto">
          <a:xfrm>
            <a:off x="3238428" y="750310"/>
            <a:ext cx="6939035" cy="2307605"/>
          </a:xfrm>
          <a:prstGeom prst="rect">
            <a:avLst/>
          </a:prstGeom>
          <a:solidFill>
            <a:schemeClr val="bg1"/>
          </a:solidFill>
          <a:ln w="25400">
            <a:gradFill>
              <a:gsLst>
                <a:gs pos="0">
                  <a:srgbClr val="00B050"/>
                </a:gs>
                <a:gs pos="100000">
                  <a:schemeClr val="bg1"/>
                </a:gs>
              </a:gsLst>
              <a:lin ang="5400000" scaled="1"/>
            </a:gra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800" b="1" kern="0" dirty="0">
                <a:latin typeface="+mn-lt"/>
              </a:rPr>
              <a:t>NVL </a:t>
            </a:r>
            <a:r>
              <a:rPr lang="da-DK" sz="1800" b="1" kern="0" dirty="0">
                <a:latin typeface="+mn-lt"/>
              </a:rPr>
              <a:t>Nordisk Netværk for Voksnes Læring (NVL)  </a:t>
            </a:r>
            <a:r>
              <a:rPr lang="en-GB" sz="1200" kern="0" dirty="0">
                <a:latin typeface="+mn-lt"/>
                <a:hlinkClick r:id="rId3"/>
              </a:rPr>
              <a:t>https://nvl.org/english/</a:t>
            </a:r>
            <a:endParaRPr lang="en-GB" sz="1200" kern="0" dirty="0">
              <a:latin typeface="+mn-lt"/>
            </a:endParaRPr>
          </a:p>
          <a:p>
            <a:pPr marL="0" indent="0">
              <a:buNone/>
            </a:pPr>
            <a:r>
              <a:rPr lang="en-GB" sz="2000" kern="0" dirty="0">
                <a:latin typeface="+mn-lt"/>
              </a:rPr>
              <a:t>It is important to note for a number of reasons – it is supported by state funds (NCM), it fills in institutional gaps, it is a hand-on operation with strong professional support, it organizes – and encourages cooperation between different cultural and administrative regions with full respect for the different languages, it is well connected both locally and internationally, … </a:t>
            </a:r>
          </a:p>
        </p:txBody>
      </p:sp>
      <p:pic>
        <p:nvPicPr>
          <p:cNvPr id="16" name="Mynd 15">
            <a:extLst>
              <a:ext uri="{FF2B5EF4-FFF2-40B4-BE49-F238E27FC236}">
                <a16:creationId xmlns:a16="http://schemas.microsoft.com/office/drawing/2014/main" id="{9992A11B-0961-21BB-EF21-47ECE2AE0508}"/>
              </a:ext>
            </a:extLst>
          </p:cNvPr>
          <p:cNvPicPr>
            <a:picLocks noChangeAspect="1"/>
          </p:cNvPicPr>
          <p:nvPr/>
        </p:nvPicPr>
        <p:blipFill>
          <a:blip r:embed="rId4"/>
          <a:stretch>
            <a:fillRect/>
          </a:stretch>
        </p:blipFill>
        <p:spPr>
          <a:xfrm>
            <a:off x="6032939" y="308524"/>
            <a:ext cx="2857500" cy="428625"/>
          </a:xfrm>
          <a:prstGeom prst="rect">
            <a:avLst/>
          </a:prstGeom>
        </p:spPr>
      </p:pic>
      <p:grpSp>
        <p:nvGrpSpPr>
          <p:cNvPr id="2" name="Hópur 1">
            <a:extLst>
              <a:ext uri="{FF2B5EF4-FFF2-40B4-BE49-F238E27FC236}">
                <a16:creationId xmlns:a16="http://schemas.microsoft.com/office/drawing/2014/main" id="{AAF2AA57-A7CB-9E5A-0B32-3E73FF03D1A5}"/>
              </a:ext>
            </a:extLst>
          </p:cNvPr>
          <p:cNvGrpSpPr/>
          <p:nvPr/>
        </p:nvGrpSpPr>
        <p:grpSpPr>
          <a:xfrm>
            <a:off x="376504" y="959375"/>
            <a:ext cx="2434430" cy="2935292"/>
            <a:chOff x="5744712" y="3251023"/>
            <a:chExt cx="2894471" cy="3599515"/>
          </a:xfrm>
        </p:grpSpPr>
        <p:grpSp>
          <p:nvGrpSpPr>
            <p:cNvPr id="5" name="Hópur 4">
              <a:extLst>
                <a:ext uri="{FF2B5EF4-FFF2-40B4-BE49-F238E27FC236}">
                  <a16:creationId xmlns:a16="http://schemas.microsoft.com/office/drawing/2014/main" id="{C82C968E-8DAF-4FB0-ECE4-579985E9DD31}"/>
                </a:ext>
              </a:extLst>
            </p:cNvPr>
            <p:cNvGrpSpPr/>
            <p:nvPr/>
          </p:nvGrpSpPr>
          <p:grpSpPr>
            <a:xfrm>
              <a:off x="5744712" y="3251023"/>
              <a:ext cx="2894471" cy="3599515"/>
              <a:chOff x="5146789" y="3277016"/>
              <a:chExt cx="2894471" cy="3599515"/>
            </a:xfrm>
          </p:grpSpPr>
          <p:grpSp>
            <p:nvGrpSpPr>
              <p:cNvPr id="14" name="Hópur 13">
                <a:extLst>
                  <a:ext uri="{FF2B5EF4-FFF2-40B4-BE49-F238E27FC236}">
                    <a16:creationId xmlns:a16="http://schemas.microsoft.com/office/drawing/2014/main" id="{70F2726B-6CDA-DBCA-9DC8-280C6E33A963}"/>
                  </a:ext>
                </a:extLst>
              </p:cNvPr>
              <p:cNvGrpSpPr/>
              <p:nvPr/>
            </p:nvGrpSpPr>
            <p:grpSpPr>
              <a:xfrm>
                <a:off x="5575011" y="5559711"/>
                <a:ext cx="1172144" cy="1190960"/>
                <a:chOff x="6454498" y="1800023"/>
                <a:chExt cx="1439621" cy="1572080"/>
              </a:xfrm>
              <a:gradFill>
                <a:gsLst>
                  <a:gs pos="0">
                    <a:srgbClr val="A6E076"/>
                  </a:gs>
                  <a:gs pos="100000">
                    <a:schemeClr val="bg1"/>
                  </a:gs>
                </a:gsLst>
                <a:lin ang="2700000" scaled="1"/>
              </a:gradFill>
            </p:grpSpPr>
            <p:sp>
              <p:nvSpPr>
                <p:cNvPr id="28" name="Sporaskja 27">
                  <a:extLst>
                    <a:ext uri="{FF2B5EF4-FFF2-40B4-BE49-F238E27FC236}">
                      <a16:creationId xmlns:a16="http://schemas.microsoft.com/office/drawing/2014/main" id="{394BDE9F-A35A-B827-5190-7E8642212CF4}"/>
                    </a:ext>
                  </a:extLst>
                </p:cNvPr>
                <p:cNvSpPr/>
                <p:nvPr/>
              </p:nvSpPr>
              <p:spPr>
                <a:xfrm>
                  <a:off x="6454498" y="1800023"/>
                  <a:ext cx="1439621" cy="1572080"/>
                </a:xfrm>
                <a:prstGeom prst="ellipse">
                  <a:avLst/>
                </a:prstGeom>
                <a:gradFill>
                  <a:gsLst>
                    <a:gs pos="0">
                      <a:srgbClr val="FFFF00"/>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9" name="Textarammi 28">
                  <a:extLst>
                    <a:ext uri="{FF2B5EF4-FFF2-40B4-BE49-F238E27FC236}">
                      <a16:creationId xmlns:a16="http://schemas.microsoft.com/office/drawing/2014/main" id="{F958B9BB-12F6-41DA-2931-977D98911C37}"/>
                    </a:ext>
                  </a:extLst>
                </p:cNvPr>
                <p:cNvSpPr txBox="1"/>
                <p:nvPr/>
              </p:nvSpPr>
              <p:spPr>
                <a:xfrm>
                  <a:off x="6648369" y="2347647"/>
                  <a:ext cx="1110870" cy="345328"/>
                </a:xfrm>
                <a:prstGeom prst="rect">
                  <a:avLst/>
                </a:prstGeom>
                <a:noFill/>
              </p:spPr>
              <p:txBody>
                <a:bodyPr wrap="square" rtlCol="0">
                  <a:spAutoFit/>
                </a:bodyPr>
                <a:lstStyle/>
                <a:p>
                  <a:pPr algn="ctr"/>
                  <a:r>
                    <a:rPr lang="en-GB" sz="1100" dirty="0"/>
                    <a:t>Sverige</a:t>
                  </a:r>
                  <a:endParaRPr lang="is-IS" sz="1100" dirty="0"/>
                </a:p>
              </p:txBody>
            </p:sp>
          </p:grpSp>
          <p:grpSp>
            <p:nvGrpSpPr>
              <p:cNvPr id="15" name="Hópur 14">
                <a:extLst>
                  <a:ext uri="{FF2B5EF4-FFF2-40B4-BE49-F238E27FC236}">
                    <a16:creationId xmlns:a16="http://schemas.microsoft.com/office/drawing/2014/main" id="{FB71444B-28A2-80B7-546C-83083EACE982}"/>
                  </a:ext>
                </a:extLst>
              </p:cNvPr>
              <p:cNvGrpSpPr/>
              <p:nvPr/>
            </p:nvGrpSpPr>
            <p:grpSpPr>
              <a:xfrm>
                <a:off x="5146789" y="4760311"/>
                <a:ext cx="1172144" cy="1190960"/>
                <a:chOff x="5146789" y="4760311"/>
                <a:chExt cx="1172144" cy="1190960"/>
              </a:xfrm>
            </p:grpSpPr>
            <p:sp>
              <p:nvSpPr>
                <p:cNvPr id="26" name="Sporaskja 25">
                  <a:extLst>
                    <a:ext uri="{FF2B5EF4-FFF2-40B4-BE49-F238E27FC236}">
                      <a16:creationId xmlns:a16="http://schemas.microsoft.com/office/drawing/2014/main" id="{C625E089-0B8C-46F0-EE8E-428D903D6BB9}"/>
                    </a:ext>
                  </a:extLst>
                </p:cNvPr>
                <p:cNvSpPr/>
                <p:nvPr/>
              </p:nvSpPr>
              <p:spPr>
                <a:xfrm>
                  <a:off x="5146789" y="4760311"/>
                  <a:ext cx="1172144" cy="1190960"/>
                </a:xfrm>
                <a:prstGeom prst="ellipse">
                  <a:avLst/>
                </a:prstGeom>
                <a:gradFill>
                  <a:gsLst>
                    <a:gs pos="0">
                      <a:srgbClr val="FFFF00"/>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7" name="Textarammi 26">
                  <a:extLst>
                    <a:ext uri="{FF2B5EF4-FFF2-40B4-BE49-F238E27FC236}">
                      <a16:creationId xmlns:a16="http://schemas.microsoft.com/office/drawing/2014/main" id="{748973C6-32E5-B148-EC83-885E259A8710}"/>
                    </a:ext>
                  </a:extLst>
                </p:cNvPr>
                <p:cNvSpPr txBox="1"/>
                <p:nvPr/>
              </p:nvSpPr>
              <p:spPr>
                <a:xfrm>
                  <a:off x="5227300" y="5235832"/>
                  <a:ext cx="904474" cy="261610"/>
                </a:xfrm>
                <a:prstGeom prst="rect">
                  <a:avLst/>
                </a:prstGeom>
                <a:noFill/>
              </p:spPr>
              <p:txBody>
                <a:bodyPr wrap="square" rtlCol="0">
                  <a:spAutoFit/>
                </a:bodyPr>
                <a:lstStyle/>
                <a:p>
                  <a:pPr algn="ctr"/>
                  <a:r>
                    <a:rPr lang="en-GB" sz="1100" dirty="0"/>
                    <a:t>Norge</a:t>
                  </a:r>
                  <a:endParaRPr lang="is-IS" sz="1100" dirty="0"/>
                </a:p>
              </p:txBody>
            </p:sp>
          </p:grpSp>
          <p:grpSp>
            <p:nvGrpSpPr>
              <p:cNvPr id="17" name="Hópur 16">
                <a:extLst>
                  <a:ext uri="{FF2B5EF4-FFF2-40B4-BE49-F238E27FC236}">
                    <a16:creationId xmlns:a16="http://schemas.microsoft.com/office/drawing/2014/main" id="{84EDBAF2-99C8-0A41-841B-8F909FCB734D}"/>
                  </a:ext>
                </a:extLst>
              </p:cNvPr>
              <p:cNvGrpSpPr/>
              <p:nvPr/>
            </p:nvGrpSpPr>
            <p:grpSpPr>
              <a:xfrm>
                <a:off x="6460378" y="5717980"/>
                <a:ext cx="1162524" cy="1158551"/>
                <a:chOff x="6513487" y="1800025"/>
                <a:chExt cx="1380632" cy="1454761"/>
              </a:xfrm>
              <a:gradFill>
                <a:gsLst>
                  <a:gs pos="0">
                    <a:srgbClr val="A6E076"/>
                  </a:gs>
                  <a:gs pos="100000">
                    <a:schemeClr val="bg1"/>
                  </a:gs>
                </a:gsLst>
                <a:lin ang="2700000" scaled="1"/>
              </a:gradFill>
            </p:grpSpPr>
            <p:sp>
              <p:nvSpPr>
                <p:cNvPr id="24" name="Sporaskja 23">
                  <a:extLst>
                    <a:ext uri="{FF2B5EF4-FFF2-40B4-BE49-F238E27FC236}">
                      <a16:creationId xmlns:a16="http://schemas.microsoft.com/office/drawing/2014/main" id="{D15314BA-384A-42C3-F31A-405C6223611D}"/>
                    </a:ext>
                  </a:extLst>
                </p:cNvPr>
                <p:cNvSpPr/>
                <p:nvPr/>
              </p:nvSpPr>
              <p:spPr>
                <a:xfrm>
                  <a:off x="6513487" y="1800025"/>
                  <a:ext cx="1380632" cy="1454761"/>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5" name="Textarammi 24">
                  <a:extLst>
                    <a:ext uri="{FF2B5EF4-FFF2-40B4-BE49-F238E27FC236}">
                      <a16:creationId xmlns:a16="http://schemas.microsoft.com/office/drawing/2014/main" id="{FB33E771-FA4E-24CA-92DB-1AA52754381E}"/>
                    </a:ext>
                  </a:extLst>
                </p:cNvPr>
                <p:cNvSpPr txBox="1"/>
                <p:nvPr/>
              </p:nvSpPr>
              <p:spPr>
                <a:xfrm>
                  <a:off x="6715071" y="2274392"/>
                  <a:ext cx="923564" cy="517006"/>
                </a:xfrm>
                <a:prstGeom prst="rect">
                  <a:avLst/>
                </a:prstGeom>
                <a:grpFill/>
              </p:spPr>
              <p:txBody>
                <a:bodyPr wrap="square" rtlCol="0">
                  <a:spAutoFit/>
                </a:bodyPr>
                <a:lstStyle/>
                <a:p>
                  <a:pPr algn="ctr"/>
                  <a:r>
                    <a:rPr lang="en-GB" sz="900" dirty="0"/>
                    <a:t>The Baltic countries</a:t>
                  </a:r>
                  <a:endParaRPr lang="is-IS" sz="900" dirty="0"/>
                </a:p>
              </p:txBody>
            </p:sp>
          </p:grpSp>
          <p:grpSp>
            <p:nvGrpSpPr>
              <p:cNvPr id="18" name="Hópur 17">
                <a:extLst>
                  <a:ext uri="{FF2B5EF4-FFF2-40B4-BE49-F238E27FC236}">
                    <a16:creationId xmlns:a16="http://schemas.microsoft.com/office/drawing/2014/main" id="{043894AC-3FB6-9717-E89F-666CCDF17AF8}"/>
                  </a:ext>
                </a:extLst>
              </p:cNvPr>
              <p:cNvGrpSpPr/>
              <p:nvPr/>
            </p:nvGrpSpPr>
            <p:grpSpPr>
              <a:xfrm>
                <a:off x="6061038" y="4263736"/>
                <a:ext cx="1467441" cy="1742223"/>
                <a:chOff x="6515265" y="1844110"/>
                <a:chExt cx="1380632" cy="1454761"/>
              </a:xfrm>
              <a:gradFill>
                <a:gsLst>
                  <a:gs pos="0">
                    <a:srgbClr val="A6E076"/>
                  </a:gs>
                  <a:gs pos="100000">
                    <a:schemeClr val="bg1"/>
                  </a:gs>
                </a:gsLst>
                <a:lin ang="2700000" scaled="1"/>
              </a:gradFill>
            </p:grpSpPr>
            <p:sp>
              <p:nvSpPr>
                <p:cNvPr id="22" name="Sporaskja 21">
                  <a:extLst>
                    <a:ext uri="{FF2B5EF4-FFF2-40B4-BE49-F238E27FC236}">
                      <a16:creationId xmlns:a16="http://schemas.microsoft.com/office/drawing/2014/main" id="{448D3390-8CFE-0D9D-452E-0DA997B351AB}"/>
                    </a:ext>
                  </a:extLst>
                </p:cNvPr>
                <p:cNvSpPr/>
                <p:nvPr/>
              </p:nvSpPr>
              <p:spPr>
                <a:xfrm>
                  <a:off x="6515265" y="1844110"/>
                  <a:ext cx="1380632" cy="1454761"/>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3" name="Textarammi 22">
                  <a:extLst>
                    <a:ext uri="{FF2B5EF4-FFF2-40B4-BE49-F238E27FC236}">
                      <a16:creationId xmlns:a16="http://schemas.microsoft.com/office/drawing/2014/main" id="{57FD29DA-FB46-F51C-370E-ACD102C33E77}"/>
                    </a:ext>
                  </a:extLst>
                </p:cNvPr>
                <p:cNvSpPr txBox="1"/>
                <p:nvPr/>
              </p:nvSpPr>
              <p:spPr>
                <a:xfrm>
                  <a:off x="6648368" y="2347648"/>
                  <a:ext cx="1110870" cy="231295"/>
                </a:xfrm>
                <a:prstGeom prst="rect">
                  <a:avLst/>
                </a:prstGeom>
                <a:grpFill/>
              </p:spPr>
              <p:txBody>
                <a:bodyPr wrap="square" rtlCol="0">
                  <a:spAutoFit/>
                </a:bodyPr>
                <a:lstStyle/>
                <a:p>
                  <a:pPr algn="ctr"/>
                  <a:r>
                    <a:rPr lang="en-GB" sz="1200" dirty="0"/>
                    <a:t>The Nordic+</a:t>
                  </a:r>
                  <a:endParaRPr lang="is-IS" sz="1200" dirty="0"/>
                </a:p>
              </p:txBody>
            </p:sp>
          </p:grpSp>
          <p:sp>
            <p:nvSpPr>
              <p:cNvPr id="19" name="Sporaskja 18">
                <a:extLst>
                  <a:ext uri="{FF2B5EF4-FFF2-40B4-BE49-F238E27FC236}">
                    <a16:creationId xmlns:a16="http://schemas.microsoft.com/office/drawing/2014/main" id="{CDA99C81-0458-F1E8-CA7D-9EC85D45FEFE}"/>
                  </a:ext>
                </a:extLst>
              </p:cNvPr>
              <p:cNvSpPr/>
              <p:nvPr/>
            </p:nvSpPr>
            <p:spPr>
              <a:xfrm>
                <a:off x="5199797" y="3746045"/>
                <a:ext cx="1172144" cy="1190960"/>
              </a:xfrm>
              <a:prstGeom prst="ellipse">
                <a:avLst/>
              </a:prstGeom>
              <a:gradFill>
                <a:gsLst>
                  <a:gs pos="0">
                    <a:srgbClr val="FFFF00"/>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0" name="Sporaskja 19">
                <a:extLst>
                  <a:ext uri="{FF2B5EF4-FFF2-40B4-BE49-F238E27FC236}">
                    <a16:creationId xmlns:a16="http://schemas.microsoft.com/office/drawing/2014/main" id="{74C16AF6-267D-10AE-2788-9CA7E7B76A5D}"/>
                  </a:ext>
                </a:extLst>
              </p:cNvPr>
              <p:cNvSpPr/>
              <p:nvPr/>
            </p:nvSpPr>
            <p:spPr>
              <a:xfrm>
                <a:off x="6002832" y="3277016"/>
                <a:ext cx="1172144" cy="1190960"/>
              </a:xfrm>
              <a:prstGeom prst="ellipse">
                <a:avLst/>
              </a:prstGeom>
              <a:gradFill>
                <a:gsLst>
                  <a:gs pos="0">
                    <a:srgbClr val="FFFF00"/>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1" name="Sporaskja 20">
                <a:extLst>
                  <a:ext uri="{FF2B5EF4-FFF2-40B4-BE49-F238E27FC236}">
                    <a16:creationId xmlns:a16="http://schemas.microsoft.com/office/drawing/2014/main" id="{ACF6425B-6126-9611-5EA1-CEC9FED6F30B}"/>
                  </a:ext>
                </a:extLst>
              </p:cNvPr>
              <p:cNvSpPr/>
              <p:nvPr/>
            </p:nvSpPr>
            <p:spPr>
              <a:xfrm>
                <a:off x="6869116" y="3326770"/>
                <a:ext cx="1172144" cy="1190960"/>
              </a:xfrm>
              <a:prstGeom prst="ellipse">
                <a:avLst/>
              </a:prstGeom>
              <a:gradFill>
                <a:gsLst>
                  <a:gs pos="0">
                    <a:srgbClr val="FFFF00"/>
                  </a:gs>
                  <a:gs pos="100000">
                    <a:schemeClr val="bg1"/>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s-IS"/>
              </a:p>
            </p:txBody>
          </p:sp>
        </p:grpSp>
        <p:sp>
          <p:nvSpPr>
            <p:cNvPr id="7" name="Textarammi 6">
              <a:extLst>
                <a:ext uri="{FF2B5EF4-FFF2-40B4-BE49-F238E27FC236}">
                  <a16:creationId xmlns:a16="http://schemas.microsoft.com/office/drawing/2014/main" id="{C943CF5B-0EED-0E62-AC40-B31942759AD1}"/>
                </a:ext>
              </a:extLst>
            </p:cNvPr>
            <p:cNvSpPr txBox="1"/>
            <p:nvPr/>
          </p:nvSpPr>
          <p:spPr>
            <a:xfrm>
              <a:off x="7694948" y="3780256"/>
              <a:ext cx="904474" cy="261610"/>
            </a:xfrm>
            <a:prstGeom prst="rect">
              <a:avLst/>
            </a:prstGeom>
            <a:noFill/>
          </p:spPr>
          <p:txBody>
            <a:bodyPr wrap="square" rtlCol="0">
              <a:spAutoFit/>
            </a:bodyPr>
            <a:lstStyle/>
            <a:p>
              <a:pPr algn="ctr"/>
              <a:r>
                <a:rPr lang="en-GB" sz="1100" dirty="0" err="1"/>
                <a:t>Danmark</a:t>
              </a:r>
              <a:endParaRPr lang="is-IS" sz="1100" dirty="0"/>
            </a:p>
          </p:txBody>
        </p:sp>
        <p:sp>
          <p:nvSpPr>
            <p:cNvPr id="8" name="Textarammi 7">
              <a:extLst>
                <a:ext uri="{FF2B5EF4-FFF2-40B4-BE49-F238E27FC236}">
                  <a16:creationId xmlns:a16="http://schemas.microsoft.com/office/drawing/2014/main" id="{406C4471-A400-0F91-4777-5AEB95DDEC52}"/>
                </a:ext>
              </a:extLst>
            </p:cNvPr>
            <p:cNvSpPr txBox="1"/>
            <p:nvPr/>
          </p:nvSpPr>
          <p:spPr>
            <a:xfrm>
              <a:off x="6739711" y="3658271"/>
              <a:ext cx="904474" cy="430887"/>
            </a:xfrm>
            <a:prstGeom prst="rect">
              <a:avLst/>
            </a:prstGeom>
            <a:noFill/>
          </p:spPr>
          <p:txBody>
            <a:bodyPr wrap="square" rtlCol="0">
              <a:spAutoFit/>
            </a:bodyPr>
            <a:lstStyle/>
            <a:p>
              <a:pPr algn="ctr"/>
              <a:r>
                <a:rPr lang="en-GB" sz="1100" dirty="0"/>
                <a:t>Suomi</a:t>
              </a:r>
            </a:p>
            <a:p>
              <a:pPr algn="ctr"/>
              <a:r>
                <a:rPr lang="en-GB" sz="1100" dirty="0"/>
                <a:t>Finland</a:t>
              </a:r>
              <a:endParaRPr lang="is-IS" sz="1100" dirty="0"/>
            </a:p>
          </p:txBody>
        </p:sp>
        <p:sp>
          <p:nvSpPr>
            <p:cNvPr id="13" name="Textarammi 12">
              <a:extLst>
                <a:ext uri="{FF2B5EF4-FFF2-40B4-BE49-F238E27FC236}">
                  <a16:creationId xmlns:a16="http://schemas.microsoft.com/office/drawing/2014/main" id="{C854F568-DEB4-7839-FDD2-3A6994CF3122}"/>
                </a:ext>
              </a:extLst>
            </p:cNvPr>
            <p:cNvSpPr txBox="1"/>
            <p:nvPr/>
          </p:nvSpPr>
          <p:spPr>
            <a:xfrm>
              <a:off x="5958645" y="4158612"/>
              <a:ext cx="904474" cy="261610"/>
            </a:xfrm>
            <a:prstGeom prst="rect">
              <a:avLst/>
            </a:prstGeom>
            <a:noFill/>
          </p:spPr>
          <p:txBody>
            <a:bodyPr wrap="square" rtlCol="0">
              <a:spAutoFit/>
            </a:bodyPr>
            <a:lstStyle/>
            <a:p>
              <a:pPr algn="ctr"/>
              <a:r>
                <a:rPr lang="en-GB" sz="1100" dirty="0" err="1"/>
                <a:t>Ísland</a:t>
              </a:r>
              <a:endParaRPr lang="is-IS" sz="1100" dirty="0"/>
            </a:p>
          </p:txBody>
        </p:sp>
      </p:grpSp>
      <p:sp>
        <p:nvSpPr>
          <p:cNvPr id="30" name="Rectangle 3">
            <a:extLst>
              <a:ext uri="{FF2B5EF4-FFF2-40B4-BE49-F238E27FC236}">
                <a16:creationId xmlns:a16="http://schemas.microsoft.com/office/drawing/2014/main" id="{33DDD289-1CD1-AC6E-D7B2-924B20B0CB3D}"/>
              </a:ext>
            </a:extLst>
          </p:cNvPr>
          <p:cNvSpPr txBox="1">
            <a:spLocks/>
          </p:cNvSpPr>
          <p:nvPr/>
        </p:nvSpPr>
        <p:spPr bwMode="auto">
          <a:xfrm>
            <a:off x="33468" y="3842451"/>
            <a:ext cx="5463087" cy="3591034"/>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Font typeface="Arial" charset="0"/>
              <a:buNone/>
            </a:pPr>
            <a:r>
              <a:rPr lang="en-GB" sz="1500" b="1" kern="0" dirty="0">
                <a:latin typeface="+mj-lt"/>
              </a:rPr>
              <a:t>Points to note</a:t>
            </a:r>
          </a:p>
          <a:p>
            <a:pPr marL="180975" indent="-180975">
              <a:buFont typeface="Arial" charset="0"/>
              <a:buAutoNum type="arabicPeriod"/>
            </a:pPr>
            <a:r>
              <a:rPr lang="en-GB" sz="1800" kern="0" dirty="0">
                <a:latin typeface="+mn-lt"/>
              </a:rPr>
              <a:t>Enormous active and multifaceted co-operation is found among the countries </a:t>
            </a:r>
          </a:p>
          <a:p>
            <a:pPr marL="180975" indent="-180975">
              <a:buFont typeface="Arial" charset="0"/>
              <a:buAutoNum type="arabicPeriod"/>
            </a:pPr>
            <a:r>
              <a:rPr lang="en-GB" sz="1800" kern="0" dirty="0">
                <a:latin typeface="+mn-lt"/>
              </a:rPr>
              <a:t>How little policy coordination is found which means that the  approaches – and systems are surprisingly different, despite the very multifaceted and active consultation that has taken place.</a:t>
            </a:r>
          </a:p>
          <a:p>
            <a:pPr marL="180975" indent="-180975">
              <a:buFont typeface="Arial" charset="0"/>
              <a:buAutoNum type="arabicPeriod"/>
            </a:pPr>
            <a:r>
              <a:rPr lang="en-GB" sz="1800" kern="0" dirty="0">
                <a:latin typeface="+mn-lt"/>
              </a:rPr>
              <a:t>How well the rich Nordic countries do on some measures (participation generally) and badly on others (education of immigrants).</a:t>
            </a:r>
          </a:p>
          <a:p>
            <a:pPr marL="180975" indent="-180975">
              <a:buFont typeface="Arial" charset="0"/>
              <a:buAutoNum type="arabicPeriod"/>
            </a:pPr>
            <a:r>
              <a:rPr lang="en-GB" sz="1800" kern="0" dirty="0">
                <a:latin typeface="+mn-lt"/>
              </a:rPr>
              <a:t>How interesting some exemplary projects are – e.g. NVL and the folk-high school activities.</a:t>
            </a:r>
          </a:p>
        </p:txBody>
      </p:sp>
    </p:spTree>
    <p:extLst>
      <p:ext uri="{BB962C8B-B14F-4D97-AF65-F5344CB8AC3E}">
        <p14:creationId xmlns:p14="http://schemas.microsoft.com/office/powerpoint/2010/main" val="9390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6" name="Rectangle 2"/>
          <p:cNvSpPr txBox="1">
            <a:spLocks/>
          </p:cNvSpPr>
          <p:nvPr/>
        </p:nvSpPr>
        <p:spPr bwMode="auto">
          <a:xfrm>
            <a:off x="-467" y="-38517"/>
            <a:ext cx="10177930" cy="1216566"/>
          </a:xfrm>
          <a:prstGeom prst="rect">
            <a:avLst/>
          </a:prstGeom>
          <a:gradFill>
            <a:gsLst>
              <a:gs pos="0">
                <a:srgbClr val="86AF4F"/>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dirty="0"/>
              <a:t>	</a:t>
            </a:r>
            <a:r>
              <a:rPr lang="en-GB" sz="2400" b="1" dirty="0"/>
              <a:t>An institutional perspective	1</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1051877"/>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200" b="1" dirty="0">
                <a:solidFill>
                  <a:srgbClr val="000000"/>
                </a:solidFill>
                <a:latin typeface="Calibri" panose="020F0502020204030204" pitchFamily="34" charset="0"/>
              </a:rPr>
              <a:t>Shaping Futures, Empowering Lives:</a:t>
            </a:r>
          </a:p>
          <a:p>
            <a:pPr marL="0" indent="0">
              <a:buNone/>
            </a:pPr>
            <a:r>
              <a:rPr lang="en-GB" sz="1200" b="1" dirty="0">
                <a:solidFill>
                  <a:srgbClr val="000000"/>
                </a:solidFill>
                <a:latin typeface="Calibri" panose="020F0502020204030204" pitchFamily="34" charset="0"/>
              </a:rPr>
              <a:t> Lifelong Learning at the Heart of Flourishing for Individuals and Societies</a:t>
            </a:r>
            <a:endParaRPr lang="en-GB" sz="1200" b="1" dirty="0">
              <a:latin typeface="+mn-lt"/>
            </a:endParaRPr>
          </a:p>
        </p:txBody>
      </p:sp>
      <p:sp>
        <p:nvSpPr>
          <p:cNvPr id="2" name="Rectangle 3">
            <a:extLst>
              <a:ext uri="{FF2B5EF4-FFF2-40B4-BE49-F238E27FC236}">
                <a16:creationId xmlns:a16="http://schemas.microsoft.com/office/drawing/2014/main" id="{28791719-DFA1-62E9-158D-D661C996BD0E}"/>
              </a:ext>
            </a:extLst>
          </p:cNvPr>
          <p:cNvSpPr txBox="1">
            <a:spLocks/>
          </p:cNvSpPr>
          <p:nvPr/>
        </p:nvSpPr>
        <p:spPr bwMode="auto">
          <a:xfrm>
            <a:off x="418289" y="1240812"/>
            <a:ext cx="8747393" cy="6240990"/>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363538" lvl="1" indent="-176213">
              <a:spcBef>
                <a:spcPts val="1800"/>
              </a:spcBef>
              <a:buFont typeface="Arial" panose="020B0604020202020204" pitchFamily="34" charset="0"/>
              <a:buChar char="•"/>
            </a:pPr>
            <a:r>
              <a:rPr lang="en-GB" sz="2000" kern="0" dirty="0">
                <a:latin typeface="+mn-lt"/>
              </a:rPr>
              <a:t>Much of education is within an institution – not an organization. And the essential ingredient is culture. This means it is not only governed by rules and formal documents, but much more importantly is governed by cultural values and tradition. Knowledge (sometimes outdated), narrow perspectives and certainly strong vested interests are also very powerful moulding or restraining  forces. Acknowledging this is crucial, both for understanding why it is difficult to change many things, but also why it is difficult to transfer practices and policies between cultures – even those which are seemingly similar. </a:t>
            </a:r>
          </a:p>
          <a:p>
            <a:pPr marL="363538" lvl="1" indent="-176213">
              <a:spcBef>
                <a:spcPts val="1800"/>
              </a:spcBef>
              <a:buFont typeface="Arial" panose="020B0604020202020204" pitchFamily="34" charset="0"/>
              <a:buChar char="•"/>
            </a:pPr>
            <a:r>
              <a:rPr lang="en-GB" sz="2000" kern="0" dirty="0">
                <a:latin typeface="+mn-lt"/>
              </a:rPr>
              <a:t>Thus, institutions have weaknesses – but they also have strengths.  They carry with them well developed practices, professionalism, sense of purpose, certain fairness according to the rules of the game.  Having a transparent framework with a clear sense of purpose, e.g. related to socially recognised aims, is normally also a precondition for social financial support. </a:t>
            </a:r>
          </a:p>
          <a:p>
            <a:pPr marL="363538" lvl="1" indent="-176213">
              <a:spcBef>
                <a:spcPts val="1800"/>
              </a:spcBef>
              <a:buFont typeface="Arial" panose="020B0604020202020204" pitchFamily="34" charset="0"/>
              <a:buChar char="•"/>
            </a:pPr>
            <a:r>
              <a:rPr lang="en-GB" sz="2000" kern="0" dirty="0">
                <a:latin typeface="+mn-lt"/>
              </a:rPr>
              <a:t>The balance between strengths and weaknesses is particularly interesting in the arena of adult education – which often enjoys the creative flexibility of being outside a strong institutional framework – but suffers simultaneously from not having the solid support of a developed institutional frame </a:t>
            </a:r>
            <a:r>
              <a:rPr lang="en-GB" sz="2000" kern="0">
                <a:latin typeface="+mn-lt"/>
              </a:rPr>
              <a:t>– and </a:t>
            </a:r>
            <a:r>
              <a:rPr lang="en-GB" sz="2000" kern="0" dirty="0">
                <a:latin typeface="+mn-lt"/>
              </a:rPr>
              <a:t>also lack the currency the institution provides.  </a:t>
            </a:r>
          </a:p>
          <a:p>
            <a:pPr marL="363538" lvl="1" indent="-176213">
              <a:buNone/>
            </a:pPr>
            <a:endParaRPr lang="en-GB" sz="800" kern="0" dirty="0">
              <a:latin typeface="+mn-lt"/>
            </a:endParaRPr>
          </a:p>
        </p:txBody>
      </p:sp>
    </p:spTree>
    <p:extLst>
      <p:ext uri="{BB962C8B-B14F-4D97-AF65-F5344CB8AC3E}">
        <p14:creationId xmlns:p14="http://schemas.microsoft.com/office/powerpoint/2010/main" val="237217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6" name="Rectangle 2"/>
          <p:cNvSpPr txBox="1">
            <a:spLocks/>
          </p:cNvSpPr>
          <p:nvPr/>
        </p:nvSpPr>
        <p:spPr bwMode="auto">
          <a:xfrm>
            <a:off x="-467" y="-38517"/>
            <a:ext cx="10177930" cy="1216566"/>
          </a:xfrm>
          <a:prstGeom prst="rect">
            <a:avLst/>
          </a:prstGeom>
          <a:gradFill>
            <a:gsLst>
              <a:gs pos="0">
                <a:srgbClr val="86AF4F"/>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dirty="0"/>
              <a:t>	</a:t>
            </a:r>
            <a:r>
              <a:rPr lang="en-GB" sz="2400" b="1" dirty="0"/>
              <a:t>An institutional perspective	2</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1051877"/>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200" b="1" dirty="0">
                <a:solidFill>
                  <a:srgbClr val="000000"/>
                </a:solidFill>
                <a:latin typeface="Calibri" panose="020F0502020204030204" pitchFamily="34" charset="0"/>
              </a:rPr>
              <a:t>Shaping Futures, Empowering Lives:</a:t>
            </a:r>
          </a:p>
          <a:p>
            <a:pPr marL="0" indent="0">
              <a:buNone/>
            </a:pPr>
            <a:r>
              <a:rPr lang="en-GB" sz="1200" b="1" dirty="0">
                <a:solidFill>
                  <a:srgbClr val="000000"/>
                </a:solidFill>
                <a:latin typeface="Calibri" panose="020F0502020204030204" pitchFamily="34" charset="0"/>
              </a:rPr>
              <a:t> Lifelong Learning at the Heart of Flourishing for Individuals and Societies</a:t>
            </a:r>
            <a:endParaRPr lang="en-GB" sz="1200" b="1" dirty="0">
              <a:latin typeface="+mn-lt"/>
            </a:endParaRPr>
          </a:p>
        </p:txBody>
      </p:sp>
      <p:sp>
        <p:nvSpPr>
          <p:cNvPr id="2" name="Rectangle 3">
            <a:extLst>
              <a:ext uri="{FF2B5EF4-FFF2-40B4-BE49-F238E27FC236}">
                <a16:creationId xmlns:a16="http://schemas.microsoft.com/office/drawing/2014/main" id="{28791719-DFA1-62E9-158D-D661C996BD0E}"/>
              </a:ext>
            </a:extLst>
          </p:cNvPr>
          <p:cNvSpPr txBox="1">
            <a:spLocks/>
          </p:cNvSpPr>
          <p:nvPr/>
        </p:nvSpPr>
        <p:spPr bwMode="auto">
          <a:xfrm>
            <a:off x="661012" y="1251366"/>
            <a:ext cx="7866044" cy="5594659"/>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363538" lvl="1" indent="-176213">
              <a:buFont typeface="Arial" panose="020B0604020202020204" pitchFamily="34" charset="0"/>
              <a:buChar char="•"/>
            </a:pPr>
            <a:r>
              <a:rPr lang="en-GB" sz="2000" kern="0" dirty="0">
                <a:latin typeface="+mn-lt"/>
              </a:rPr>
              <a:t>Credentials enter the picture in this connection. This currency of educational participation is – I think - more important (and controlling) than most people realise. One way to think about this is to figure out where would education – e.g. HE, be without the credentials it confers? And we should note how credentials enter the picture in the various discussions about developing adult education outside the school – outside education as institution: when we discuss why and how to move AEL into vocational or HE. The topics of accreditation and VPL come to mind. </a:t>
            </a:r>
          </a:p>
          <a:p>
            <a:pPr marL="363538" lvl="1" indent="-176213">
              <a:buFont typeface="Arial" panose="020B0604020202020204" pitchFamily="34" charset="0"/>
              <a:buChar char="•"/>
            </a:pPr>
            <a:endParaRPr lang="en-GB" sz="2000" kern="0" dirty="0">
              <a:latin typeface="+mn-lt"/>
            </a:endParaRPr>
          </a:p>
          <a:p>
            <a:pPr marL="363538" lvl="1" indent="-176213">
              <a:buFont typeface="Arial" panose="020B0604020202020204" pitchFamily="34" charset="0"/>
              <a:buChar char="•"/>
            </a:pPr>
            <a:r>
              <a:rPr lang="en-GB" sz="2000" kern="0" dirty="0">
                <a:latin typeface="+mn-lt"/>
              </a:rPr>
              <a:t>This is also a reasonable place to bring in the question of money – in particular, what is the state prepared to pay for and how is that discussion tied to the credential issue. When I have participated in the discussion about developing high minded ideas about adult education – I keep asking – who is prepared to pay and on what basis. The question of money – who pays – and on what basis – is always – always - the crucial one? </a:t>
            </a:r>
          </a:p>
          <a:p>
            <a:pPr marL="363538" lvl="1" indent="-176213">
              <a:buNone/>
            </a:pPr>
            <a:endParaRPr lang="en-GB" sz="800" kern="0" dirty="0">
              <a:latin typeface="+mn-lt"/>
            </a:endParaRPr>
          </a:p>
        </p:txBody>
      </p:sp>
    </p:spTree>
    <p:extLst>
      <p:ext uri="{BB962C8B-B14F-4D97-AF65-F5344CB8AC3E}">
        <p14:creationId xmlns:p14="http://schemas.microsoft.com/office/powerpoint/2010/main" val="26093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6" name="Rectangle 2"/>
          <p:cNvSpPr txBox="1">
            <a:spLocks/>
          </p:cNvSpPr>
          <p:nvPr/>
        </p:nvSpPr>
        <p:spPr bwMode="auto">
          <a:xfrm>
            <a:off x="-467" y="-38517"/>
            <a:ext cx="10177930" cy="1216566"/>
          </a:xfrm>
          <a:prstGeom prst="rect">
            <a:avLst/>
          </a:prstGeom>
          <a:gradFill>
            <a:gsLst>
              <a:gs pos="0">
                <a:srgbClr val="86AF4F"/>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dirty="0"/>
              <a:t>	</a:t>
            </a:r>
            <a:r>
              <a:rPr lang="en-GB" sz="2400" b="1" dirty="0"/>
              <a:t>An institutional perspective	3</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1051877"/>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200" b="1" dirty="0">
                <a:solidFill>
                  <a:srgbClr val="000000"/>
                </a:solidFill>
                <a:latin typeface="Calibri" panose="020F0502020204030204" pitchFamily="34" charset="0"/>
              </a:rPr>
              <a:t>Shaping Futures, Empowering Lives:</a:t>
            </a:r>
          </a:p>
          <a:p>
            <a:pPr marL="0" indent="0">
              <a:buNone/>
            </a:pPr>
            <a:r>
              <a:rPr lang="en-GB" sz="1200" b="1" dirty="0">
                <a:solidFill>
                  <a:srgbClr val="000000"/>
                </a:solidFill>
                <a:latin typeface="Calibri" panose="020F0502020204030204" pitchFamily="34" charset="0"/>
              </a:rPr>
              <a:t> Lifelong Learning at the Heart of Flourishing for Individuals and Societies</a:t>
            </a:r>
            <a:endParaRPr lang="en-GB" sz="1200" b="1" dirty="0">
              <a:latin typeface="+mn-lt"/>
            </a:endParaRPr>
          </a:p>
        </p:txBody>
      </p:sp>
      <p:sp>
        <p:nvSpPr>
          <p:cNvPr id="2" name="Rectangle 3">
            <a:extLst>
              <a:ext uri="{FF2B5EF4-FFF2-40B4-BE49-F238E27FC236}">
                <a16:creationId xmlns:a16="http://schemas.microsoft.com/office/drawing/2014/main" id="{28791719-DFA1-62E9-158D-D661C996BD0E}"/>
              </a:ext>
            </a:extLst>
          </p:cNvPr>
          <p:cNvSpPr txBox="1">
            <a:spLocks/>
          </p:cNvSpPr>
          <p:nvPr/>
        </p:nvSpPr>
        <p:spPr bwMode="auto">
          <a:xfrm>
            <a:off x="616945" y="1237282"/>
            <a:ext cx="8516037" cy="5446926"/>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363538" lvl="1" indent="-176213">
              <a:buNone/>
            </a:pPr>
            <a:r>
              <a:rPr lang="en-GB" sz="2000" kern="0" dirty="0">
                <a:latin typeface="+mn-lt"/>
              </a:rPr>
              <a:t>As a way to reflect on these issues I bring in two totally different areans which I find particularly important:</a:t>
            </a:r>
          </a:p>
          <a:p>
            <a:pPr marL="539750" lvl="1" indent="-352425">
              <a:buFont typeface="+mj-lt"/>
              <a:buAutoNum type="romanUcPeriod"/>
            </a:pPr>
            <a:r>
              <a:rPr lang="en-GB" sz="2000" kern="0" dirty="0">
                <a:latin typeface="+mn-lt"/>
              </a:rPr>
              <a:t>The development of </a:t>
            </a:r>
            <a:r>
              <a:rPr lang="en-GB" sz="2000" b="1" kern="0" dirty="0">
                <a:latin typeface="+mn-lt"/>
              </a:rPr>
              <a:t>Validation of Prior Learning </a:t>
            </a:r>
            <a:r>
              <a:rPr lang="en-GB" sz="2000" kern="0" dirty="0">
                <a:latin typeface="+mn-lt"/>
              </a:rPr>
              <a:t>– VPL. Perhaps the most important and interesting recent development within the field of adult learning. But it raises several questions. Could it have been developed inside the system of education? Conversely, does it need an institutional structure to get off the ground? Is it mainly a way to connect to the institution of education? Where does it end up. -  Then we continue: What kind of institutional existence best serves the development of adult education? Are there other developments that beg the same questions?</a:t>
            </a:r>
          </a:p>
          <a:p>
            <a:pPr marL="539750" lvl="1" indent="-352425">
              <a:buFont typeface="+mj-lt"/>
              <a:buAutoNum type="romanUcPeriod"/>
            </a:pPr>
            <a:r>
              <a:rPr lang="en-GB" sz="2000" kern="0" dirty="0">
                <a:latin typeface="+mn-lt"/>
              </a:rPr>
              <a:t>The other arena is that of the </a:t>
            </a:r>
            <a:r>
              <a:rPr lang="en-GB" sz="2000" b="1" kern="0" dirty="0">
                <a:latin typeface="+mn-lt"/>
              </a:rPr>
              <a:t>Nordic high school movement</a:t>
            </a:r>
            <a:r>
              <a:rPr lang="en-GB" sz="2000" kern="0" dirty="0">
                <a:latin typeface="+mn-lt"/>
              </a:rPr>
              <a:t>. It has flourished for a long time outside the state-run education system. It has kept its state support, it has eschewed the credential control and manged to develop and apparently retain its educational character. Perhaps we can learn from the resilience of this movement to structure the institution(s) of adult education – and have the best of both worlds, strength and flexibility?</a:t>
            </a:r>
          </a:p>
        </p:txBody>
      </p:sp>
    </p:spTree>
    <p:extLst>
      <p:ext uri="{BB962C8B-B14F-4D97-AF65-F5344CB8AC3E}">
        <p14:creationId xmlns:p14="http://schemas.microsoft.com/office/powerpoint/2010/main" val="246382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dirty="0"/>
              <a:t>Jón Torfi Jónasson 10th Nordic Conference on Adult Education and Learning</a:t>
            </a:r>
            <a:endParaRPr lang="is-IS" dirty="0"/>
          </a:p>
        </p:txBody>
      </p:sp>
      <p:sp>
        <p:nvSpPr>
          <p:cNvPr id="6" name="Rectangle 2"/>
          <p:cNvSpPr txBox="1">
            <a:spLocks/>
          </p:cNvSpPr>
          <p:nvPr/>
        </p:nvSpPr>
        <p:spPr bwMode="auto">
          <a:xfrm>
            <a:off x="-467" y="-38517"/>
            <a:ext cx="10177930" cy="1216566"/>
          </a:xfrm>
          <a:prstGeom prst="rect">
            <a:avLst/>
          </a:prstGeom>
          <a:gradFill>
            <a:gsLst>
              <a:gs pos="0">
                <a:schemeClr val="accent2">
                  <a:lumMod val="80000"/>
                  <a:lumOff val="20000"/>
                </a:schemeClr>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r>
              <a:rPr lang="en-GB" sz="3200" dirty="0">
                <a:latin typeface="+mj-lt"/>
              </a:rPr>
              <a:t>Overview</a:t>
            </a:r>
          </a:p>
        </p:txBody>
      </p:sp>
      <p:sp>
        <p:nvSpPr>
          <p:cNvPr id="16386" name="Rectangle 3"/>
          <p:cNvSpPr>
            <a:spLocks noGrp="1"/>
          </p:cNvSpPr>
          <p:nvPr>
            <p:ph type="body" idx="1"/>
          </p:nvPr>
        </p:nvSpPr>
        <p:spPr>
          <a:xfrm>
            <a:off x="336204" y="1020316"/>
            <a:ext cx="7488831" cy="6419500"/>
          </a:xfrm>
          <a:solidFill>
            <a:schemeClr val="bg1"/>
          </a:solidFill>
        </p:spPr>
        <p:txBody>
          <a:bodyPr wrap="square">
            <a:spAutoFit/>
          </a:bodyPr>
          <a:lstStyle/>
          <a:p>
            <a:pPr marL="176213" indent="-176213">
              <a:buFont typeface="Arial" panose="020B0604020202020204" pitchFamily="34" charset="0"/>
              <a:buChar char="•"/>
            </a:pPr>
            <a:r>
              <a:rPr lang="en-GB" sz="1500" b="1" dirty="0">
                <a:latin typeface="+mj-lt"/>
              </a:rPr>
              <a:t>Introduction and the overview of the presentation 	</a:t>
            </a:r>
            <a:r>
              <a:rPr lang="en-GB" sz="1500" dirty="0">
                <a:latin typeface="+mj-lt"/>
              </a:rPr>
              <a:t>	2</a:t>
            </a:r>
          </a:p>
          <a:p>
            <a:pPr marL="572873" lvl="1" indent="-176213">
              <a:buFont typeface="Arial" panose="020B0604020202020204" pitchFamily="34" charset="0"/>
              <a:buChar char="•"/>
            </a:pPr>
            <a:r>
              <a:rPr lang="en-GB" sz="1100" dirty="0">
                <a:latin typeface="+mj-lt"/>
              </a:rPr>
              <a:t>Talking about things that most of us know well enough </a:t>
            </a:r>
          </a:p>
          <a:p>
            <a:pPr marL="572873" lvl="1" indent="-176213">
              <a:buFont typeface="Arial" panose="020B0604020202020204" pitchFamily="34" charset="0"/>
              <a:buChar char="•"/>
            </a:pPr>
            <a:r>
              <a:rPr lang="en-GB" sz="1100" dirty="0">
                <a:latin typeface="+mj-lt"/>
              </a:rPr>
              <a:t>Perhaps the obvious may usefully be spelled out </a:t>
            </a:r>
          </a:p>
          <a:p>
            <a:pPr marL="572873" lvl="1" indent="-176213">
              <a:buFont typeface="Arial" panose="020B0604020202020204" pitchFamily="34" charset="0"/>
              <a:buChar char="•"/>
            </a:pPr>
            <a:r>
              <a:rPr lang="en-GB" sz="1100" dirty="0">
                <a:latin typeface="+mj-lt"/>
              </a:rPr>
              <a:t>Perhaps we need to be more critical – of ourselves – of what we talk about – how we connect – and to understand better  the political side of our field. </a:t>
            </a:r>
          </a:p>
          <a:p>
            <a:pPr marL="176213" indent="-176213">
              <a:buFont typeface="Arial" panose="020B0604020202020204" pitchFamily="34" charset="0"/>
              <a:buChar char="•"/>
            </a:pPr>
            <a:r>
              <a:rPr lang="en-GB" sz="1500" b="1" dirty="0">
                <a:latin typeface="+mj-lt"/>
              </a:rPr>
              <a:t>Briefly on the four topics </a:t>
            </a:r>
            <a:r>
              <a:rPr lang="en-GB" sz="1500" dirty="0">
                <a:latin typeface="+mj-lt"/>
              </a:rPr>
              <a:t>	</a:t>
            </a:r>
            <a:r>
              <a:rPr lang="en-GB" sz="1200" dirty="0">
                <a:latin typeface="+mj-lt"/>
              </a:rPr>
              <a:t>					8		</a:t>
            </a:r>
          </a:p>
          <a:p>
            <a:pPr marL="572873" lvl="1" indent="-176213">
              <a:buFont typeface="Arial" panose="020B0604020202020204" pitchFamily="34" charset="0"/>
              <a:buChar char="•"/>
            </a:pPr>
            <a:r>
              <a:rPr lang="en-GB" sz="1100" dirty="0">
                <a:latin typeface="+mj-lt"/>
              </a:rPr>
              <a:t>Intriguing 		1</a:t>
            </a:r>
          </a:p>
          <a:p>
            <a:pPr marL="572873" lvl="1" indent="-176213">
              <a:buFont typeface="Arial" panose="020B0604020202020204" pitchFamily="34" charset="0"/>
              <a:buChar char="•"/>
            </a:pPr>
            <a:r>
              <a:rPr lang="en-GB" sz="1100" dirty="0">
                <a:latin typeface="+mj-lt"/>
              </a:rPr>
              <a:t>Crucial		1</a:t>
            </a:r>
          </a:p>
          <a:p>
            <a:pPr marL="572873" lvl="1" indent="-176213">
              <a:buFont typeface="Arial" panose="020B0604020202020204" pitchFamily="34" charset="0"/>
              <a:buChar char="•"/>
            </a:pPr>
            <a:r>
              <a:rPr lang="en-GB" sz="1100" dirty="0">
                <a:latin typeface="+mj-lt"/>
              </a:rPr>
              <a:t>Complex		5</a:t>
            </a:r>
          </a:p>
          <a:p>
            <a:pPr marL="572873" lvl="1" indent="-176213">
              <a:buFont typeface="Arial" panose="020B0604020202020204" pitchFamily="34" charset="0"/>
              <a:buChar char="•"/>
            </a:pPr>
            <a:r>
              <a:rPr lang="en-GB" sz="1100" dirty="0">
                <a:latin typeface="+mj-lt"/>
              </a:rPr>
              <a:t>Fragile		1</a:t>
            </a:r>
          </a:p>
          <a:p>
            <a:pPr marL="176213" indent="-176213">
              <a:buFont typeface="Arial" panose="020B0604020202020204" pitchFamily="34" charset="0"/>
              <a:buChar char="•"/>
            </a:pPr>
            <a:r>
              <a:rPr lang="en-GB" sz="1500" b="1" dirty="0">
                <a:latin typeface="+mj-lt"/>
              </a:rPr>
              <a:t>The future – and the present 	</a:t>
            </a:r>
            <a:r>
              <a:rPr lang="en-GB" sz="1500" dirty="0">
                <a:latin typeface="+mj-lt"/>
              </a:rPr>
              <a:t>				4</a:t>
            </a:r>
          </a:p>
          <a:p>
            <a:pPr marL="572873" lvl="1" indent="-176213">
              <a:buFont typeface="Arial" panose="020B0604020202020204" pitchFamily="34" charset="0"/>
              <a:buChar char="•"/>
            </a:pPr>
            <a:r>
              <a:rPr lang="en-GB" sz="1200" dirty="0">
                <a:latin typeface="+mj-lt"/>
              </a:rPr>
              <a:t>The notion of andragogy and skills  – different perspectives – AI, Tom Fox, salutogenic, positive psychology, …</a:t>
            </a:r>
            <a:endParaRPr lang="en-GB" sz="1500" dirty="0">
              <a:latin typeface="+mj-lt"/>
            </a:endParaRPr>
          </a:p>
          <a:p>
            <a:pPr marL="176213" indent="-176213">
              <a:buFont typeface="Arial" panose="020B0604020202020204" pitchFamily="34" charset="0"/>
              <a:buChar char="•"/>
            </a:pPr>
            <a:r>
              <a:rPr lang="en-GB" sz="1500" b="1" dirty="0">
                <a:latin typeface="+mj-lt"/>
              </a:rPr>
              <a:t>The various discourses</a:t>
            </a:r>
            <a:r>
              <a:rPr lang="en-GB" sz="1500" dirty="0">
                <a:latin typeface="+mj-lt"/>
              </a:rPr>
              <a:t>						6</a:t>
            </a:r>
          </a:p>
          <a:p>
            <a:pPr marL="572873" lvl="1" indent="-176213">
              <a:buFont typeface="Arial" panose="020B0604020202020204" pitchFamily="34" charset="0"/>
              <a:buChar char="•"/>
            </a:pPr>
            <a:r>
              <a:rPr lang="en-GB" sz="1100" dirty="0">
                <a:latin typeface="+mj-lt"/>
              </a:rPr>
              <a:t>The traditional discourse</a:t>
            </a:r>
          </a:p>
          <a:p>
            <a:pPr marL="572873" lvl="1" indent="-176213">
              <a:buFont typeface="Arial" panose="020B0604020202020204" pitchFamily="34" charset="0"/>
              <a:buChar char="•"/>
            </a:pPr>
            <a:r>
              <a:rPr lang="en-GB" sz="1100" dirty="0">
                <a:latin typeface="+mj-lt"/>
              </a:rPr>
              <a:t>The terminology; language </a:t>
            </a:r>
          </a:p>
          <a:p>
            <a:pPr marL="969536" lvl="2" indent="-176213">
              <a:buFont typeface="Arial" panose="020B0604020202020204" pitchFamily="34" charset="0"/>
              <a:buChar char="•"/>
            </a:pPr>
            <a:r>
              <a:rPr lang="en-GB" sz="1100" dirty="0">
                <a:latin typeface="+mj-lt"/>
              </a:rPr>
              <a:t>Education, LLL, needs, evidence ,  … </a:t>
            </a:r>
          </a:p>
          <a:p>
            <a:pPr marL="572873" lvl="1" indent="-176213">
              <a:buFont typeface="Arial" panose="020B0604020202020204" pitchFamily="34" charset="0"/>
              <a:buChar char="•"/>
            </a:pPr>
            <a:r>
              <a:rPr lang="en-GB" sz="1100" dirty="0">
                <a:latin typeface="+mj-lt"/>
              </a:rPr>
              <a:t>The national, Nordic, European, OECD, outside Europe and then UNESCO+ Global discourses</a:t>
            </a:r>
          </a:p>
          <a:p>
            <a:pPr marL="176213" indent="-176213">
              <a:buFont typeface="Arial" panose="020B0604020202020204" pitchFamily="34" charset="0"/>
              <a:buChar char="•"/>
            </a:pPr>
            <a:r>
              <a:rPr lang="en-GB" sz="1500" b="1" dirty="0">
                <a:latin typeface="+mj-lt"/>
              </a:rPr>
              <a:t>The institutional perspective</a:t>
            </a:r>
            <a:r>
              <a:rPr lang="en-GB" sz="1500" dirty="0">
                <a:latin typeface="+mj-lt"/>
              </a:rPr>
              <a:t>					6</a:t>
            </a:r>
          </a:p>
          <a:p>
            <a:pPr marL="572873" lvl="1" indent="-176213">
              <a:buFont typeface="Arial" panose="020B0604020202020204" pitchFamily="34" charset="0"/>
              <a:buChar char="•"/>
            </a:pPr>
            <a:r>
              <a:rPr lang="en-GB" sz="1100" dirty="0">
                <a:latin typeface="+mj-lt"/>
              </a:rPr>
              <a:t>Culture, tradition, wealth, the actual institutions, …</a:t>
            </a:r>
          </a:p>
          <a:p>
            <a:pPr marL="572873" lvl="1" indent="-176213">
              <a:buFont typeface="Arial" panose="020B0604020202020204" pitchFamily="34" charset="0"/>
              <a:buChar char="•"/>
            </a:pPr>
            <a:r>
              <a:rPr lang="en-GB" sz="1100" dirty="0">
                <a:latin typeface="+mj-lt"/>
              </a:rPr>
              <a:t>The strength and weaknesses of institutions </a:t>
            </a:r>
          </a:p>
          <a:p>
            <a:pPr marL="572873" lvl="1" indent="-176213">
              <a:buFont typeface="Arial" panose="020B0604020202020204" pitchFamily="34" charset="0"/>
              <a:buChar char="•"/>
            </a:pPr>
            <a:r>
              <a:rPr lang="en-GB" sz="1100" dirty="0">
                <a:latin typeface="+mj-lt"/>
              </a:rPr>
              <a:t>The question of money – who pays – and on what basis </a:t>
            </a:r>
          </a:p>
          <a:p>
            <a:pPr marL="572873" lvl="1" indent="-176213">
              <a:buFont typeface="Arial" panose="020B0604020202020204" pitchFamily="34" charset="0"/>
              <a:buChar char="•"/>
            </a:pPr>
            <a:r>
              <a:rPr lang="en-GB" sz="1100" dirty="0">
                <a:latin typeface="+mj-lt"/>
              </a:rPr>
              <a:t>Credentials</a:t>
            </a:r>
          </a:p>
          <a:p>
            <a:pPr marL="176213" indent="-176213">
              <a:buFont typeface="Arial" panose="020B0604020202020204" pitchFamily="34" charset="0"/>
              <a:buChar char="•"/>
            </a:pPr>
            <a:r>
              <a:rPr lang="en-GB" sz="1500" b="1" dirty="0">
                <a:latin typeface="+mj-lt"/>
              </a:rPr>
              <a:t>The role of academia </a:t>
            </a:r>
            <a:r>
              <a:rPr lang="en-GB" sz="1500" dirty="0">
                <a:latin typeface="+mj-lt"/>
              </a:rPr>
              <a:t>						5</a:t>
            </a:r>
          </a:p>
          <a:p>
            <a:pPr marL="572873" lvl="1" indent="-176213">
              <a:buFont typeface="Arial" panose="020B0604020202020204" pitchFamily="34" charset="0"/>
              <a:buChar char="•"/>
            </a:pPr>
            <a:r>
              <a:rPr lang="en-GB" sz="1100" dirty="0">
                <a:latin typeface="+mj-lt"/>
              </a:rPr>
              <a:t>The enlightened – and academic discourses </a:t>
            </a:r>
          </a:p>
          <a:p>
            <a:pPr marL="572873" lvl="1" indent="-176213">
              <a:buFont typeface="Arial" panose="020B0604020202020204" pitchFamily="34" charset="0"/>
              <a:buChar char="•"/>
            </a:pPr>
            <a:r>
              <a:rPr lang="en-GB" sz="1100" dirty="0">
                <a:latin typeface="+mj-lt"/>
              </a:rPr>
              <a:t>The academic conferences and journals – set up the pages </a:t>
            </a:r>
          </a:p>
          <a:p>
            <a:pPr marL="572873" lvl="1" indent="-176213">
              <a:buFont typeface="Arial" panose="020B0604020202020204" pitchFamily="34" charset="0"/>
              <a:buChar char="•"/>
            </a:pPr>
            <a:r>
              <a:rPr lang="en-GB" sz="1100" dirty="0">
                <a:latin typeface="+mj-lt"/>
              </a:rPr>
              <a:t>The notion of application of research </a:t>
            </a:r>
          </a:p>
          <a:p>
            <a:pPr marL="572873" lvl="1" indent="-176213">
              <a:buFont typeface="Arial" panose="020B0604020202020204" pitchFamily="34" charset="0"/>
              <a:buChar char="•"/>
            </a:pPr>
            <a:r>
              <a:rPr lang="en-GB" sz="1100" dirty="0">
                <a:latin typeface="+mj-lt"/>
              </a:rPr>
              <a:t>Where does the power of learning and information lie? </a:t>
            </a:r>
          </a:p>
          <a:p>
            <a:pPr marL="269875" lvl="1" indent="-176213">
              <a:buFont typeface="Arial" panose="020B0604020202020204" pitchFamily="34" charset="0"/>
              <a:buChar char="•"/>
            </a:pPr>
            <a:r>
              <a:rPr lang="en-GB" sz="1500" b="1" dirty="0">
                <a:latin typeface="+mj-lt"/>
              </a:rPr>
              <a:t>Shaping futures</a:t>
            </a:r>
            <a:r>
              <a:rPr lang="en-GB" sz="1500" dirty="0">
                <a:latin typeface="+mj-lt"/>
              </a:rPr>
              <a:t>							3</a:t>
            </a:r>
          </a:p>
          <a:p>
            <a:pPr marL="666538" lvl="2" indent="-176213">
              <a:buFont typeface="Arial" panose="020B0604020202020204" pitchFamily="34" charset="0"/>
              <a:buChar char="•"/>
            </a:pPr>
            <a:r>
              <a:rPr lang="en-GB" sz="1000" dirty="0">
                <a:latin typeface="+mj-lt"/>
              </a:rPr>
              <a:t>How it is done</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041059" y="1277680"/>
            <a:ext cx="1800200" cy="1815163"/>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600" b="1" dirty="0">
                <a:solidFill>
                  <a:srgbClr val="000000"/>
                </a:solidFill>
                <a:latin typeface="Calibri" panose="020F0502020204030204" pitchFamily="34" charset="0"/>
              </a:rPr>
              <a:t>Shaping Futures, Empowering Lives: Lifelong Learning at the Heart of Flourishing for Individuals and Societies</a:t>
            </a:r>
            <a:endParaRPr lang="en-GB" sz="1600" b="1" dirty="0">
              <a:latin typeface="+mn-lt"/>
            </a:endParaRPr>
          </a:p>
        </p:txBody>
      </p:sp>
    </p:spTree>
    <p:extLst>
      <p:ext uri="{BB962C8B-B14F-4D97-AF65-F5344CB8AC3E}">
        <p14:creationId xmlns:p14="http://schemas.microsoft.com/office/powerpoint/2010/main" val="2424869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6" name="Rectangle 2"/>
          <p:cNvSpPr txBox="1">
            <a:spLocks/>
          </p:cNvSpPr>
          <p:nvPr/>
        </p:nvSpPr>
        <p:spPr bwMode="auto">
          <a:xfrm>
            <a:off x="-467" y="-38517"/>
            <a:ext cx="10177930" cy="1216566"/>
          </a:xfrm>
          <a:prstGeom prst="rect">
            <a:avLst/>
          </a:prstGeom>
          <a:gradFill>
            <a:gsLst>
              <a:gs pos="0">
                <a:srgbClr val="86AF4F"/>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dirty="0"/>
              <a:t>	</a:t>
            </a:r>
            <a:r>
              <a:rPr lang="en-GB" sz="2400" b="1" dirty="0"/>
              <a:t>An institutional perspective	4</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1051877"/>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200" b="1" dirty="0">
                <a:solidFill>
                  <a:srgbClr val="000000"/>
                </a:solidFill>
                <a:latin typeface="Calibri" panose="020F0502020204030204" pitchFamily="34" charset="0"/>
              </a:rPr>
              <a:t>Shaping Futures, Empowering Lives:</a:t>
            </a:r>
          </a:p>
          <a:p>
            <a:pPr marL="0" indent="0">
              <a:buNone/>
            </a:pPr>
            <a:r>
              <a:rPr lang="en-GB" sz="1200" b="1" dirty="0">
                <a:solidFill>
                  <a:srgbClr val="000000"/>
                </a:solidFill>
                <a:latin typeface="Calibri" panose="020F0502020204030204" pitchFamily="34" charset="0"/>
              </a:rPr>
              <a:t> Lifelong Learning at the Heart of Flourishing for Individuals and Societies</a:t>
            </a:r>
            <a:endParaRPr lang="en-GB" sz="1200" b="1" dirty="0">
              <a:latin typeface="+mn-lt"/>
            </a:endParaRPr>
          </a:p>
        </p:txBody>
      </p:sp>
      <p:sp>
        <p:nvSpPr>
          <p:cNvPr id="3" name="Rectangle 3">
            <a:extLst>
              <a:ext uri="{FF2B5EF4-FFF2-40B4-BE49-F238E27FC236}">
                <a16:creationId xmlns:a16="http://schemas.microsoft.com/office/drawing/2014/main" id="{770C8B9B-CFE8-93E8-EBE8-0A7921BCEDB3}"/>
              </a:ext>
            </a:extLst>
          </p:cNvPr>
          <p:cNvSpPr txBox="1">
            <a:spLocks/>
          </p:cNvSpPr>
          <p:nvPr/>
        </p:nvSpPr>
        <p:spPr bwMode="auto">
          <a:xfrm>
            <a:off x="940647" y="1489536"/>
            <a:ext cx="8295702" cy="5139150"/>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363538" lvl="1" indent="-176213">
              <a:buNone/>
            </a:pPr>
            <a:r>
              <a:rPr lang="en-GB" sz="2000" kern="0" dirty="0">
                <a:latin typeface="+mn-lt"/>
              </a:rPr>
              <a:t>So, what do we wish for, from the institutional perspective: </a:t>
            </a:r>
            <a:br>
              <a:rPr lang="en-GB" sz="2000" kern="0" dirty="0">
                <a:latin typeface="+mn-lt"/>
              </a:rPr>
            </a:br>
            <a:endParaRPr lang="en-GB" sz="2000" kern="0" dirty="0">
              <a:latin typeface="+mn-lt"/>
            </a:endParaRPr>
          </a:p>
          <a:p>
            <a:pPr marL="176213" lvl="1" indent="11113">
              <a:buNone/>
            </a:pPr>
            <a:r>
              <a:rPr lang="en-GB" sz="2000" kern="0" dirty="0">
                <a:latin typeface="+mn-lt"/>
              </a:rPr>
              <a:t>To move the part of adult education that is most pressing into the current system of education – i.e., the system that often marginalised some of the people we are often talking about? Note that the system is strong, well developed – and has the currency that has value within our societies??</a:t>
            </a:r>
          </a:p>
          <a:p>
            <a:pPr marL="363538" lvl="1" indent="-176213">
              <a:buNone/>
            </a:pPr>
            <a:endParaRPr lang="en-GB" sz="2000" kern="0" dirty="0">
              <a:latin typeface="+mn-lt"/>
            </a:endParaRPr>
          </a:p>
          <a:p>
            <a:pPr marL="176213" lvl="1" indent="11113">
              <a:buNone/>
            </a:pPr>
            <a:r>
              <a:rPr lang="en-GB" sz="2000" kern="0" dirty="0">
                <a:latin typeface="+mn-lt"/>
              </a:rPr>
              <a:t>Or to establish a separate institutional framework – or even frameworks -  for the tasks that many of us think should be undertaken??</a:t>
            </a:r>
          </a:p>
          <a:p>
            <a:pPr marL="176213" lvl="1" indent="11113">
              <a:buNone/>
            </a:pPr>
            <a:endParaRPr lang="en-GB" sz="2000" kern="0" dirty="0">
              <a:latin typeface="+mn-lt"/>
            </a:endParaRPr>
          </a:p>
          <a:p>
            <a:pPr marL="176213" lvl="1" indent="11113">
              <a:buNone/>
            </a:pPr>
            <a:r>
              <a:rPr lang="en-GB" sz="2000" kern="0" dirty="0">
                <a:latin typeface="+mn-lt"/>
              </a:rPr>
              <a:t>Or should we refrain from any institutional frame – perhaps somewhat on the lines Ivan Illich talked about?</a:t>
            </a:r>
          </a:p>
          <a:p>
            <a:pPr marL="176213" lvl="1" indent="11113">
              <a:buNone/>
            </a:pPr>
            <a:endParaRPr lang="en-GB" sz="2000" kern="0" dirty="0">
              <a:latin typeface="+mn-lt"/>
            </a:endParaRPr>
          </a:p>
          <a:p>
            <a:pPr marL="176213" lvl="1" indent="11113">
              <a:buNone/>
            </a:pPr>
            <a:r>
              <a:rPr lang="en-GB" sz="2000" kern="0" dirty="0">
                <a:latin typeface="+mn-lt"/>
              </a:rPr>
              <a:t>I think it is important to learn the views of the various stands of the ALE academic community on the institutional issue.</a:t>
            </a:r>
          </a:p>
        </p:txBody>
      </p:sp>
    </p:spTree>
    <p:extLst>
      <p:ext uri="{BB962C8B-B14F-4D97-AF65-F5344CB8AC3E}">
        <p14:creationId xmlns:p14="http://schemas.microsoft.com/office/powerpoint/2010/main" val="257667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6" name="Rectangle 2"/>
          <p:cNvSpPr txBox="1">
            <a:spLocks/>
          </p:cNvSpPr>
          <p:nvPr/>
        </p:nvSpPr>
        <p:spPr bwMode="auto">
          <a:xfrm>
            <a:off x="-467" y="-38517"/>
            <a:ext cx="10177930" cy="1216566"/>
          </a:xfrm>
          <a:prstGeom prst="rect">
            <a:avLst/>
          </a:prstGeom>
          <a:gradFill>
            <a:gsLst>
              <a:gs pos="0">
                <a:srgbClr val="0070C0"/>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600"/>
              </a:spcBef>
            </a:pPr>
            <a:r>
              <a:rPr lang="en-US" sz="3200" dirty="0"/>
              <a:t>	</a:t>
            </a:r>
            <a:r>
              <a:rPr lang="en-GB" sz="2400" b="1" dirty="0">
                <a:solidFill>
                  <a:schemeClr val="bg1"/>
                </a:solidFill>
              </a:rPr>
              <a:t>The role of academia</a:t>
            </a:r>
            <a:endParaRPr lang="en-GB" sz="2400" b="1" dirty="0"/>
          </a:p>
          <a:p>
            <a:pPr algn="l">
              <a:spcBef>
                <a:spcPts val="600"/>
              </a:spcBef>
            </a:pPr>
            <a:r>
              <a:rPr lang="en-GB" sz="2400" b="1" dirty="0"/>
              <a:t>								</a:t>
            </a:r>
            <a:r>
              <a:rPr lang="pt-BR" sz="2400" b="1" dirty="0"/>
              <a:t>How do we talk - connect?</a:t>
            </a:r>
            <a:endParaRPr lang="en-GB" sz="2400" b="1" dirty="0"/>
          </a:p>
        </p:txBody>
      </p:sp>
      <p:sp>
        <p:nvSpPr>
          <p:cNvPr id="16386" name="Rectangle 3"/>
          <p:cNvSpPr>
            <a:spLocks noGrp="1"/>
          </p:cNvSpPr>
          <p:nvPr>
            <p:ph type="body" idx="1"/>
          </p:nvPr>
        </p:nvSpPr>
        <p:spPr>
          <a:xfrm>
            <a:off x="1675543" y="1088841"/>
            <a:ext cx="1056640" cy="1141132"/>
          </a:xfrm>
          <a:solidFill>
            <a:schemeClr val="bg1"/>
          </a:solidFill>
        </p:spPr>
        <p:txBody>
          <a:bodyPr wrap="square">
            <a:spAutoFit/>
          </a:bodyPr>
          <a:lstStyle/>
          <a:p>
            <a:pPr marL="0" lvl="1" indent="0">
              <a:buNone/>
            </a:pPr>
            <a:r>
              <a:rPr lang="en-GB" sz="1100" dirty="0"/>
              <a:t>Special issue: CONFINTEA VII (May 2024)</a:t>
            </a:r>
          </a:p>
          <a:p>
            <a:pPr marL="0" lvl="1" indent="0">
              <a:buNone/>
            </a:pPr>
            <a:r>
              <a:rPr lang="en-GB" sz="1100" dirty="0">
                <a:hlinkClick r:id="rId3"/>
              </a:rPr>
              <a:t>https://journals.sagepub.com/toc/alxa/35/2</a:t>
            </a:r>
            <a:r>
              <a:rPr lang="en-GB" sz="1100" dirty="0"/>
              <a:t>  </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971855"/>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100" b="1" dirty="0">
                <a:solidFill>
                  <a:srgbClr val="000000"/>
                </a:solidFill>
                <a:latin typeface="Calibri" panose="020F0502020204030204" pitchFamily="34" charset="0"/>
              </a:rPr>
              <a:t>Shaping Futures, Empowering Lives:</a:t>
            </a:r>
          </a:p>
          <a:p>
            <a:pPr marL="0" indent="0">
              <a:buNone/>
            </a:pPr>
            <a:r>
              <a:rPr lang="en-GB" sz="1100" b="1" dirty="0">
                <a:solidFill>
                  <a:srgbClr val="000000"/>
                </a:solidFill>
                <a:latin typeface="Calibri" panose="020F0502020204030204" pitchFamily="34" charset="0"/>
              </a:rPr>
              <a:t> Lifelong Learning at the Heart of Flourishing for Individuals and Societies</a:t>
            </a:r>
            <a:endParaRPr lang="en-GB" sz="1100" b="1" dirty="0">
              <a:latin typeface="+mn-lt"/>
            </a:endParaRPr>
          </a:p>
        </p:txBody>
      </p:sp>
      <p:sp>
        <p:nvSpPr>
          <p:cNvPr id="4" name="Rectangle 3">
            <a:extLst>
              <a:ext uri="{FF2B5EF4-FFF2-40B4-BE49-F238E27FC236}">
                <a16:creationId xmlns:a16="http://schemas.microsoft.com/office/drawing/2014/main" id="{366C3A4E-F8D3-963B-65DD-4D650F64AE5B}"/>
              </a:ext>
            </a:extLst>
          </p:cNvPr>
          <p:cNvSpPr txBox="1">
            <a:spLocks/>
          </p:cNvSpPr>
          <p:nvPr/>
        </p:nvSpPr>
        <p:spPr bwMode="auto">
          <a:xfrm>
            <a:off x="1110942" y="3443432"/>
            <a:ext cx="1621241" cy="802578"/>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572873" lvl="1" indent="-176213">
              <a:buFont typeface="Arial" panose="020B0604020202020204" pitchFamily="34" charset="0"/>
              <a:buChar char="•"/>
            </a:pPr>
            <a:r>
              <a:rPr lang="en-GB" sz="1100" kern="0" dirty="0">
                <a:hlinkClick r:id="rId4"/>
              </a:rPr>
              <a:t>Around the world in fifteen articles</a:t>
            </a:r>
          </a:p>
          <a:p>
            <a:pPr marL="572873" lvl="1" indent="-176213">
              <a:buFont typeface="Arial" panose="020B0604020202020204" pitchFamily="34" charset="0"/>
              <a:buChar char="•"/>
            </a:pPr>
            <a:endParaRPr lang="en-GB" sz="1100" kern="0" dirty="0"/>
          </a:p>
        </p:txBody>
      </p:sp>
      <p:pic>
        <p:nvPicPr>
          <p:cNvPr id="8" name="Mynd 7">
            <a:extLst>
              <a:ext uri="{FF2B5EF4-FFF2-40B4-BE49-F238E27FC236}">
                <a16:creationId xmlns:a16="http://schemas.microsoft.com/office/drawing/2014/main" id="{61B8A3D8-F29D-D864-2622-83D42D0743EA}"/>
              </a:ext>
            </a:extLst>
          </p:cNvPr>
          <p:cNvPicPr>
            <a:picLocks noChangeAspect="1"/>
          </p:cNvPicPr>
          <p:nvPr/>
        </p:nvPicPr>
        <p:blipFill>
          <a:blip r:embed="rId5"/>
          <a:stretch>
            <a:fillRect/>
          </a:stretch>
        </p:blipFill>
        <p:spPr>
          <a:xfrm>
            <a:off x="21009" y="992725"/>
            <a:ext cx="1675543" cy="2175605"/>
          </a:xfrm>
          <a:prstGeom prst="rect">
            <a:avLst/>
          </a:prstGeom>
        </p:spPr>
      </p:pic>
      <p:pic>
        <p:nvPicPr>
          <p:cNvPr id="11" name="Mynd 10">
            <a:extLst>
              <a:ext uri="{FF2B5EF4-FFF2-40B4-BE49-F238E27FC236}">
                <a16:creationId xmlns:a16="http://schemas.microsoft.com/office/drawing/2014/main" id="{2F7170BC-30DD-1AA7-7F41-EEF971BA48ED}"/>
              </a:ext>
            </a:extLst>
          </p:cNvPr>
          <p:cNvPicPr>
            <a:picLocks noChangeAspect="1"/>
          </p:cNvPicPr>
          <p:nvPr/>
        </p:nvPicPr>
        <p:blipFill>
          <a:blip r:embed="rId6"/>
          <a:stretch>
            <a:fillRect/>
          </a:stretch>
        </p:blipFill>
        <p:spPr>
          <a:xfrm>
            <a:off x="135588" y="3279741"/>
            <a:ext cx="1404366" cy="2106168"/>
          </a:xfrm>
          <a:prstGeom prst="rect">
            <a:avLst/>
          </a:prstGeom>
        </p:spPr>
      </p:pic>
      <p:pic>
        <p:nvPicPr>
          <p:cNvPr id="12" name="Mynd 11">
            <a:extLst>
              <a:ext uri="{FF2B5EF4-FFF2-40B4-BE49-F238E27FC236}">
                <a16:creationId xmlns:a16="http://schemas.microsoft.com/office/drawing/2014/main" id="{7910DF02-B017-C9DD-E51B-7AECBE5A18F2}"/>
              </a:ext>
            </a:extLst>
          </p:cNvPr>
          <p:cNvPicPr>
            <a:picLocks noChangeAspect="1"/>
          </p:cNvPicPr>
          <p:nvPr/>
        </p:nvPicPr>
        <p:blipFill>
          <a:blip r:embed="rId7"/>
          <a:stretch>
            <a:fillRect/>
          </a:stretch>
        </p:blipFill>
        <p:spPr>
          <a:xfrm>
            <a:off x="235953" y="5463900"/>
            <a:ext cx="1524000" cy="2171700"/>
          </a:xfrm>
          <a:prstGeom prst="rect">
            <a:avLst/>
          </a:prstGeom>
        </p:spPr>
      </p:pic>
      <p:pic>
        <p:nvPicPr>
          <p:cNvPr id="13" name="Mynd 12">
            <a:hlinkClick r:id="rId8"/>
            <a:extLst>
              <a:ext uri="{FF2B5EF4-FFF2-40B4-BE49-F238E27FC236}">
                <a16:creationId xmlns:a16="http://schemas.microsoft.com/office/drawing/2014/main" id="{FF828C38-972E-3AB4-ECB5-5AF6B1976267}"/>
              </a:ext>
            </a:extLst>
          </p:cNvPr>
          <p:cNvPicPr>
            <a:picLocks noChangeAspect="1"/>
          </p:cNvPicPr>
          <p:nvPr/>
        </p:nvPicPr>
        <p:blipFill>
          <a:blip r:embed="rId9"/>
          <a:stretch>
            <a:fillRect/>
          </a:stretch>
        </p:blipFill>
        <p:spPr>
          <a:xfrm>
            <a:off x="2684634" y="3006894"/>
            <a:ext cx="1814513" cy="2468880"/>
          </a:xfrm>
          <a:prstGeom prst="rect">
            <a:avLst/>
          </a:prstGeom>
        </p:spPr>
      </p:pic>
      <p:grpSp>
        <p:nvGrpSpPr>
          <p:cNvPr id="18" name="Hópur 17">
            <a:extLst>
              <a:ext uri="{FF2B5EF4-FFF2-40B4-BE49-F238E27FC236}">
                <a16:creationId xmlns:a16="http://schemas.microsoft.com/office/drawing/2014/main" id="{F17DDEAC-3D01-5DFE-467D-19545EE968CD}"/>
              </a:ext>
            </a:extLst>
          </p:cNvPr>
          <p:cNvGrpSpPr/>
          <p:nvPr/>
        </p:nvGrpSpPr>
        <p:grpSpPr>
          <a:xfrm>
            <a:off x="3080482" y="1020526"/>
            <a:ext cx="2559491" cy="2285048"/>
            <a:chOff x="3363340" y="887533"/>
            <a:chExt cx="2486920" cy="2285048"/>
          </a:xfrm>
        </p:grpSpPr>
        <p:sp>
          <p:nvSpPr>
            <p:cNvPr id="3" name="Rectangle 3">
              <a:extLst>
                <a:ext uri="{FF2B5EF4-FFF2-40B4-BE49-F238E27FC236}">
                  <a16:creationId xmlns:a16="http://schemas.microsoft.com/office/drawing/2014/main" id="{CD52F7AA-1B99-D574-4DE4-CCDAEF430338}"/>
                </a:ext>
              </a:extLst>
            </p:cNvPr>
            <p:cNvSpPr txBox="1">
              <a:spLocks/>
            </p:cNvSpPr>
            <p:nvPr/>
          </p:nvSpPr>
          <p:spPr bwMode="auto">
            <a:xfrm>
              <a:off x="3363340" y="1030099"/>
              <a:ext cx="926329" cy="1061110"/>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lvl="1" indent="31750">
                <a:buNone/>
              </a:pPr>
              <a:r>
                <a:rPr lang="en-GB" sz="900" dirty="0">
                  <a:hlinkClick r:id="rId10"/>
                </a:rPr>
                <a:t>Adult Education Quarterly - Volume 74, Number 1, Feb 01, 2024 (sagepub.com)</a:t>
              </a:r>
              <a:endParaRPr lang="en-GB" sz="1100" kern="0" dirty="0"/>
            </a:p>
          </p:txBody>
        </p:sp>
        <p:pic>
          <p:nvPicPr>
            <p:cNvPr id="1030" name="Picture 6">
              <a:extLst>
                <a:ext uri="{FF2B5EF4-FFF2-40B4-BE49-F238E27FC236}">
                  <a16:creationId xmlns:a16="http://schemas.microsoft.com/office/drawing/2014/main" id="{EC869A64-608D-255F-B201-CD809A45DC5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26735" y="887533"/>
              <a:ext cx="1523525" cy="22850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Hópur 16">
            <a:extLst>
              <a:ext uri="{FF2B5EF4-FFF2-40B4-BE49-F238E27FC236}">
                <a16:creationId xmlns:a16="http://schemas.microsoft.com/office/drawing/2014/main" id="{7DFAA455-9C65-91AD-3E77-E4D7F0252E7E}"/>
              </a:ext>
            </a:extLst>
          </p:cNvPr>
          <p:cNvGrpSpPr/>
          <p:nvPr/>
        </p:nvGrpSpPr>
        <p:grpSpPr>
          <a:xfrm>
            <a:off x="1675543" y="5475643"/>
            <a:ext cx="2823604" cy="1956180"/>
            <a:chOff x="1675543" y="5508250"/>
            <a:chExt cx="2823604" cy="1956180"/>
          </a:xfrm>
        </p:grpSpPr>
        <p:pic>
          <p:nvPicPr>
            <p:cNvPr id="15" name="Mynd 14" descr="Mynd sem inniheldur texti, skj�mynd&#10;&#10;Lýsing sjálfkrafa búin til">
              <a:extLst>
                <a:ext uri="{FF2B5EF4-FFF2-40B4-BE49-F238E27FC236}">
                  <a16:creationId xmlns:a16="http://schemas.microsoft.com/office/drawing/2014/main" id="{3FB960F7-B3BD-FB50-8EF4-1EA662B06D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5543" y="5793512"/>
              <a:ext cx="2823604" cy="1670918"/>
            </a:xfrm>
            <a:prstGeom prst="rect">
              <a:avLst/>
            </a:prstGeom>
          </p:spPr>
        </p:pic>
        <p:sp>
          <p:nvSpPr>
            <p:cNvPr id="16" name="Rectangle 3">
              <a:extLst>
                <a:ext uri="{FF2B5EF4-FFF2-40B4-BE49-F238E27FC236}">
                  <a16:creationId xmlns:a16="http://schemas.microsoft.com/office/drawing/2014/main" id="{2511B058-F88D-E1EA-839C-3A5B52CB253F}"/>
                </a:ext>
              </a:extLst>
            </p:cNvPr>
            <p:cNvSpPr txBox="1">
              <a:spLocks/>
            </p:cNvSpPr>
            <p:nvPr/>
          </p:nvSpPr>
          <p:spPr bwMode="auto">
            <a:xfrm>
              <a:off x="1675543" y="5508250"/>
              <a:ext cx="2727532" cy="307058"/>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396660" lvl="1" indent="0">
                <a:buNone/>
              </a:pPr>
              <a:r>
                <a:rPr lang="en-GB" sz="1400" dirty="0"/>
                <a:t>World Economic forum </a:t>
              </a:r>
              <a:endParaRPr lang="en-GB" sz="1400" kern="0" dirty="0"/>
            </a:p>
          </p:txBody>
        </p:sp>
      </p:grpSp>
      <p:pic>
        <p:nvPicPr>
          <p:cNvPr id="19" name="Mynd 18">
            <a:extLst>
              <a:ext uri="{FF2B5EF4-FFF2-40B4-BE49-F238E27FC236}">
                <a16:creationId xmlns:a16="http://schemas.microsoft.com/office/drawing/2014/main" id="{22C98459-CC6D-673F-33F4-208B5A598AA3}"/>
              </a:ext>
            </a:extLst>
          </p:cNvPr>
          <p:cNvPicPr>
            <a:picLocks noChangeAspect="1"/>
          </p:cNvPicPr>
          <p:nvPr/>
        </p:nvPicPr>
        <p:blipFill>
          <a:blip r:embed="rId13"/>
          <a:stretch>
            <a:fillRect/>
          </a:stretch>
        </p:blipFill>
        <p:spPr>
          <a:xfrm>
            <a:off x="5074096" y="3060977"/>
            <a:ext cx="1428750" cy="2035969"/>
          </a:xfrm>
          <a:prstGeom prst="rect">
            <a:avLst/>
          </a:prstGeom>
        </p:spPr>
      </p:pic>
      <p:pic>
        <p:nvPicPr>
          <p:cNvPr id="21" name="Mynd 20">
            <a:extLst>
              <a:ext uri="{FF2B5EF4-FFF2-40B4-BE49-F238E27FC236}">
                <a16:creationId xmlns:a16="http://schemas.microsoft.com/office/drawing/2014/main" id="{5E6217A1-7CAD-8267-7F1F-2089EFF6DDE0}"/>
              </a:ext>
            </a:extLst>
          </p:cNvPr>
          <p:cNvPicPr>
            <a:picLocks noChangeAspect="1"/>
          </p:cNvPicPr>
          <p:nvPr/>
        </p:nvPicPr>
        <p:blipFill>
          <a:blip r:embed="rId14"/>
          <a:stretch>
            <a:fillRect/>
          </a:stretch>
        </p:blipFill>
        <p:spPr>
          <a:xfrm>
            <a:off x="8751332" y="3030518"/>
            <a:ext cx="1314450" cy="1988820"/>
          </a:xfrm>
          <a:prstGeom prst="rect">
            <a:avLst/>
          </a:prstGeom>
        </p:spPr>
      </p:pic>
      <p:pic>
        <p:nvPicPr>
          <p:cNvPr id="22" name="Mynd 21">
            <a:extLst>
              <a:ext uri="{FF2B5EF4-FFF2-40B4-BE49-F238E27FC236}">
                <a16:creationId xmlns:a16="http://schemas.microsoft.com/office/drawing/2014/main" id="{F529EC3E-A0FB-CB0F-71C9-FA82F8233306}"/>
              </a:ext>
            </a:extLst>
          </p:cNvPr>
          <p:cNvPicPr>
            <a:picLocks noChangeAspect="1"/>
          </p:cNvPicPr>
          <p:nvPr/>
        </p:nvPicPr>
        <p:blipFill>
          <a:blip r:embed="rId15"/>
          <a:stretch>
            <a:fillRect/>
          </a:stretch>
        </p:blipFill>
        <p:spPr>
          <a:xfrm>
            <a:off x="5755613" y="1154352"/>
            <a:ext cx="1343025" cy="2017395"/>
          </a:xfrm>
          <a:prstGeom prst="rect">
            <a:avLst/>
          </a:prstGeom>
        </p:spPr>
      </p:pic>
      <p:pic>
        <p:nvPicPr>
          <p:cNvPr id="23" name="Mynd 22">
            <a:extLst>
              <a:ext uri="{FF2B5EF4-FFF2-40B4-BE49-F238E27FC236}">
                <a16:creationId xmlns:a16="http://schemas.microsoft.com/office/drawing/2014/main" id="{788342DF-3C78-5845-A5AC-594346BF544B}"/>
              </a:ext>
            </a:extLst>
          </p:cNvPr>
          <p:cNvPicPr>
            <a:picLocks noChangeAspect="1"/>
          </p:cNvPicPr>
          <p:nvPr/>
        </p:nvPicPr>
        <p:blipFill>
          <a:blip r:embed="rId16"/>
          <a:stretch>
            <a:fillRect/>
          </a:stretch>
        </p:blipFill>
        <p:spPr>
          <a:xfrm>
            <a:off x="7252433" y="1119303"/>
            <a:ext cx="2640330" cy="1824990"/>
          </a:xfrm>
          <a:prstGeom prst="rect">
            <a:avLst/>
          </a:prstGeom>
        </p:spPr>
      </p:pic>
      <p:pic>
        <p:nvPicPr>
          <p:cNvPr id="24" name="Mynd 23">
            <a:extLst>
              <a:ext uri="{FF2B5EF4-FFF2-40B4-BE49-F238E27FC236}">
                <a16:creationId xmlns:a16="http://schemas.microsoft.com/office/drawing/2014/main" id="{2D0A3521-29D4-18F5-F916-DE513041900B}"/>
              </a:ext>
            </a:extLst>
          </p:cNvPr>
          <p:cNvPicPr>
            <a:picLocks noChangeAspect="1"/>
          </p:cNvPicPr>
          <p:nvPr/>
        </p:nvPicPr>
        <p:blipFill>
          <a:blip r:embed="rId17"/>
          <a:stretch>
            <a:fillRect/>
          </a:stretch>
        </p:blipFill>
        <p:spPr>
          <a:xfrm>
            <a:off x="2690886" y="1087003"/>
            <a:ext cx="1489710" cy="2065020"/>
          </a:xfrm>
          <a:prstGeom prst="rect">
            <a:avLst/>
          </a:prstGeom>
        </p:spPr>
      </p:pic>
      <p:pic>
        <p:nvPicPr>
          <p:cNvPr id="25" name="Mynd 24">
            <a:extLst>
              <a:ext uri="{FF2B5EF4-FFF2-40B4-BE49-F238E27FC236}">
                <a16:creationId xmlns:a16="http://schemas.microsoft.com/office/drawing/2014/main" id="{FCE53B1F-1966-FC62-AB0C-26079C6B139E}"/>
              </a:ext>
            </a:extLst>
          </p:cNvPr>
          <p:cNvPicPr>
            <a:picLocks noChangeAspect="1"/>
          </p:cNvPicPr>
          <p:nvPr/>
        </p:nvPicPr>
        <p:blipFill>
          <a:blip r:embed="rId18"/>
          <a:stretch>
            <a:fillRect/>
          </a:stretch>
        </p:blipFill>
        <p:spPr>
          <a:xfrm>
            <a:off x="8853112" y="5058119"/>
            <a:ext cx="1257300" cy="1885950"/>
          </a:xfrm>
          <a:prstGeom prst="rect">
            <a:avLst/>
          </a:prstGeom>
        </p:spPr>
      </p:pic>
      <p:pic>
        <p:nvPicPr>
          <p:cNvPr id="26" name="Mynd 25">
            <a:extLst>
              <a:ext uri="{FF2B5EF4-FFF2-40B4-BE49-F238E27FC236}">
                <a16:creationId xmlns:a16="http://schemas.microsoft.com/office/drawing/2014/main" id="{81BBE04A-ADE1-D713-EECF-6648D5831345}"/>
              </a:ext>
            </a:extLst>
          </p:cNvPr>
          <p:cNvPicPr>
            <a:picLocks noChangeAspect="1"/>
          </p:cNvPicPr>
          <p:nvPr/>
        </p:nvPicPr>
        <p:blipFill>
          <a:blip r:embed="rId19"/>
          <a:stretch>
            <a:fillRect/>
          </a:stretch>
        </p:blipFill>
        <p:spPr>
          <a:xfrm>
            <a:off x="6991511" y="3030518"/>
            <a:ext cx="1724025" cy="2438400"/>
          </a:xfrm>
          <a:prstGeom prst="rect">
            <a:avLst/>
          </a:prstGeom>
        </p:spPr>
      </p:pic>
      <p:pic>
        <p:nvPicPr>
          <p:cNvPr id="27" name="Mynd 26">
            <a:extLst>
              <a:ext uri="{FF2B5EF4-FFF2-40B4-BE49-F238E27FC236}">
                <a16:creationId xmlns:a16="http://schemas.microsoft.com/office/drawing/2014/main" id="{1088896B-D5D6-FE32-A9A8-3E2EA168FDBC}"/>
              </a:ext>
            </a:extLst>
          </p:cNvPr>
          <p:cNvPicPr>
            <a:picLocks noChangeAspect="1"/>
          </p:cNvPicPr>
          <p:nvPr/>
        </p:nvPicPr>
        <p:blipFill>
          <a:blip r:embed="rId20"/>
          <a:stretch>
            <a:fillRect/>
          </a:stretch>
        </p:blipFill>
        <p:spPr>
          <a:xfrm>
            <a:off x="4496963" y="5142624"/>
            <a:ext cx="1574006" cy="2221706"/>
          </a:xfrm>
          <a:prstGeom prst="rect">
            <a:avLst/>
          </a:prstGeom>
        </p:spPr>
      </p:pic>
      <p:pic>
        <p:nvPicPr>
          <p:cNvPr id="28" name="Mynd 27">
            <a:extLst>
              <a:ext uri="{FF2B5EF4-FFF2-40B4-BE49-F238E27FC236}">
                <a16:creationId xmlns:a16="http://schemas.microsoft.com/office/drawing/2014/main" id="{9F30DFE4-D1FA-AF52-8EB6-EED6A2E3D6BD}"/>
              </a:ext>
            </a:extLst>
          </p:cNvPr>
          <p:cNvPicPr>
            <a:picLocks noChangeAspect="1"/>
          </p:cNvPicPr>
          <p:nvPr/>
        </p:nvPicPr>
        <p:blipFill>
          <a:blip r:embed="rId21"/>
          <a:stretch>
            <a:fillRect/>
          </a:stretch>
        </p:blipFill>
        <p:spPr>
          <a:xfrm>
            <a:off x="7456454" y="5166524"/>
            <a:ext cx="1485900" cy="2095500"/>
          </a:xfrm>
          <a:prstGeom prst="rect">
            <a:avLst/>
          </a:prstGeom>
        </p:spPr>
      </p:pic>
      <p:pic>
        <p:nvPicPr>
          <p:cNvPr id="2" name="Mynd 1">
            <a:extLst>
              <a:ext uri="{FF2B5EF4-FFF2-40B4-BE49-F238E27FC236}">
                <a16:creationId xmlns:a16="http://schemas.microsoft.com/office/drawing/2014/main" id="{5476EA33-2992-F4CA-06F7-598E8CF5C7AB}"/>
              </a:ext>
            </a:extLst>
          </p:cNvPr>
          <p:cNvPicPr>
            <a:picLocks noChangeAspect="1"/>
          </p:cNvPicPr>
          <p:nvPr/>
        </p:nvPicPr>
        <p:blipFill>
          <a:blip r:embed="rId22"/>
          <a:stretch>
            <a:fillRect/>
          </a:stretch>
        </p:blipFill>
        <p:spPr>
          <a:xfrm>
            <a:off x="5926445" y="5350350"/>
            <a:ext cx="1619250" cy="2157413"/>
          </a:xfrm>
          <a:prstGeom prst="rect">
            <a:avLst/>
          </a:prstGeom>
        </p:spPr>
      </p:pic>
    </p:spTree>
    <p:extLst>
      <p:ext uri="{BB962C8B-B14F-4D97-AF65-F5344CB8AC3E}">
        <p14:creationId xmlns:p14="http://schemas.microsoft.com/office/powerpoint/2010/main" val="2288909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6" name="Rectangle 2"/>
          <p:cNvSpPr txBox="1">
            <a:spLocks/>
          </p:cNvSpPr>
          <p:nvPr/>
        </p:nvSpPr>
        <p:spPr bwMode="auto">
          <a:xfrm>
            <a:off x="-467" y="-38517"/>
            <a:ext cx="10177930" cy="1216566"/>
          </a:xfrm>
          <a:prstGeom prst="rect">
            <a:avLst/>
          </a:prstGeom>
          <a:gradFill>
            <a:gsLst>
              <a:gs pos="0">
                <a:srgbClr val="00B0F0"/>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dirty="0"/>
              <a:t>	</a:t>
            </a:r>
            <a:r>
              <a:rPr lang="en-GB" sz="2400" b="1" dirty="0"/>
              <a:t>The role of academia:  </a:t>
            </a:r>
            <a:r>
              <a:rPr lang="pt-BR" sz="2400" dirty="0"/>
              <a:t>How do we talk - connect?</a:t>
            </a:r>
            <a:endParaRPr lang="en-GB" sz="2400" dirty="0"/>
          </a:p>
        </p:txBody>
      </p:sp>
      <p:sp>
        <p:nvSpPr>
          <p:cNvPr id="16386" name="Rectangle 3"/>
          <p:cNvSpPr>
            <a:spLocks noGrp="1"/>
          </p:cNvSpPr>
          <p:nvPr>
            <p:ph type="body" idx="1"/>
          </p:nvPr>
        </p:nvSpPr>
        <p:spPr>
          <a:xfrm>
            <a:off x="-1" y="1178049"/>
            <a:ext cx="9771961" cy="5139150"/>
          </a:xfrm>
          <a:solidFill>
            <a:schemeClr val="bg1"/>
          </a:solidFill>
        </p:spPr>
        <p:txBody>
          <a:bodyPr wrap="square">
            <a:spAutoFit/>
          </a:bodyPr>
          <a:lstStyle/>
          <a:p>
            <a:pPr marL="572873" lvl="1" indent="-176213">
              <a:buFont typeface="Arial" panose="020B0604020202020204" pitchFamily="34" charset="0"/>
              <a:buChar char="•"/>
            </a:pPr>
            <a:r>
              <a:rPr lang="en-GB" sz="2000" dirty="0">
                <a:latin typeface="+mn-lt"/>
              </a:rPr>
              <a:t>We are, once again, starting an academic conference – it is always delightful and empowering. We meet new ideas, new approaches, literally new worlds  – and we meet colleagues who share our interest. </a:t>
            </a:r>
          </a:p>
          <a:p>
            <a:pPr marL="572873" lvl="1" indent="-176213">
              <a:buFont typeface="Arial" panose="020B0604020202020204" pitchFamily="34" charset="0"/>
              <a:buChar char="•"/>
            </a:pPr>
            <a:r>
              <a:rPr lang="en-GB" sz="2000" kern="0" dirty="0">
                <a:latin typeface="+mn-lt"/>
              </a:rPr>
              <a:t>Education –including of course adult education both demands, and benefits from, enlightened and scientific discourse. It helps us to understand phenomena, to see what is happening  and what might be done differently and were action makes sense or is even crucial. This of course holds for adult education as all other arenas of education, the social sciences or any other field. That is why we run adult education departments at universities, hold academic conferences on the topic and publish academic adult education journals. </a:t>
            </a:r>
          </a:p>
          <a:p>
            <a:pPr marL="572873" lvl="1" indent="-176213">
              <a:buFont typeface="Arial" panose="020B0604020202020204" pitchFamily="34" charset="0"/>
              <a:buChar char="•"/>
            </a:pPr>
            <a:r>
              <a:rPr lang="en-GB" sz="2000" kern="0" dirty="0">
                <a:latin typeface="+mn-lt"/>
              </a:rPr>
              <a:t>Evidence – </a:t>
            </a:r>
            <a:r>
              <a:rPr lang="en-GB" sz="2000" dirty="0">
                <a:latin typeface="+mn-lt"/>
              </a:rPr>
              <a:t>u</a:t>
            </a:r>
            <a:r>
              <a:rPr lang="en-GB" sz="2000" kern="0" dirty="0">
                <a:latin typeface="+mn-lt"/>
              </a:rPr>
              <a:t>nderstanding, motivate all research. And these energize further probing, further research which hopefully give rise to new ideas. But there is a problem. Neither tell us what to do, even if they certainly can suggest options – often many. They suggest where action is relevant – where it makes sense or even is crucial and may certainly inspire action. But selecting the most promising action track is much more problematic. </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792818" cy="891833"/>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000" b="1" dirty="0">
                <a:solidFill>
                  <a:srgbClr val="000000"/>
                </a:solidFill>
                <a:latin typeface="Calibri" panose="020F0502020204030204" pitchFamily="34" charset="0"/>
              </a:rPr>
              <a:t>Shaping Futures, Empowering Lives:</a:t>
            </a:r>
          </a:p>
          <a:p>
            <a:pPr marL="0" indent="0">
              <a:buNone/>
            </a:pPr>
            <a:r>
              <a:rPr lang="en-GB" sz="1000" b="1" dirty="0">
                <a:solidFill>
                  <a:srgbClr val="000000"/>
                </a:solidFill>
                <a:latin typeface="Calibri" panose="020F0502020204030204" pitchFamily="34" charset="0"/>
              </a:rPr>
              <a:t> Lifelong Learning at the Heart of Flourishing for Individuals and Societies</a:t>
            </a:r>
            <a:endParaRPr lang="en-GB" sz="1000" b="1" dirty="0">
              <a:latin typeface="+mn-lt"/>
            </a:endParaRPr>
          </a:p>
        </p:txBody>
      </p:sp>
    </p:spTree>
    <p:extLst>
      <p:ext uri="{BB962C8B-B14F-4D97-AF65-F5344CB8AC3E}">
        <p14:creationId xmlns:p14="http://schemas.microsoft.com/office/powerpoint/2010/main" val="3558496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dirty="0"/>
              <a:t>Jón Torfi Jónasson 10th Nordic Conference on Adult Education and Learning</a:t>
            </a:r>
            <a:endParaRPr lang="is-IS" dirty="0"/>
          </a:p>
        </p:txBody>
      </p:sp>
      <p:sp>
        <p:nvSpPr>
          <p:cNvPr id="6" name="Rectangle 2"/>
          <p:cNvSpPr txBox="1">
            <a:spLocks/>
          </p:cNvSpPr>
          <p:nvPr/>
        </p:nvSpPr>
        <p:spPr bwMode="auto">
          <a:xfrm>
            <a:off x="-467" y="-38517"/>
            <a:ext cx="10177930" cy="1216566"/>
          </a:xfrm>
          <a:prstGeom prst="rect">
            <a:avLst/>
          </a:prstGeom>
          <a:gradFill>
            <a:gsLst>
              <a:gs pos="0">
                <a:srgbClr val="00B0F0"/>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dirty="0"/>
              <a:t>	</a:t>
            </a:r>
            <a:r>
              <a:rPr lang="en-GB" sz="2400" b="1" dirty="0"/>
              <a:t>The role of academia:  </a:t>
            </a:r>
            <a:r>
              <a:rPr lang="pt-BR" sz="2400" b="1" dirty="0"/>
              <a:t>How do we talk - connect?</a:t>
            </a:r>
            <a:endParaRPr lang="en-GB" sz="2400" b="1" dirty="0"/>
          </a:p>
        </p:txBody>
      </p:sp>
      <p:sp>
        <p:nvSpPr>
          <p:cNvPr id="16386" name="Rectangle 3"/>
          <p:cNvSpPr>
            <a:spLocks noGrp="1"/>
          </p:cNvSpPr>
          <p:nvPr>
            <p:ph type="body" idx="1"/>
          </p:nvPr>
        </p:nvSpPr>
        <p:spPr>
          <a:xfrm>
            <a:off x="264405" y="1456925"/>
            <a:ext cx="8001177" cy="5323816"/>
          </a:xfrm>
          <a:solidFill>
            <a:schemeClr val="bg1"/>
          </a:solidFill>
        </p:spPr>
        <p:txBody>
          <a:bodyPr wrap="square">
            <a:spAutoFit/>
          </a:bodyPr>
          <a:lstStyle/>
          <a:p>
            <a:pPr marL="572873" lvl="1" indent="-176213">
              <a:spcBef>
                <a:spcPts val="1200"/>
              </a:spcBef>
              <a:buFont typeface="Arial" panose="020B0604020202020204" pitchFamily="34" charset="0"/>
              <a:buChar char="•"/>
            </a:pPr>
            <a:r>
              <a:rPr lang="en-GB" sz="2000" kern="0" dirty="0">
                <a:latin typeface="+mn-lt"/>
              </a:rPr>
              <a:t>The notion of evidence-based action, i.e. that once you have got the evidence, you know what to do is based on problematic thinking. </a:t>
            </a:r>
          </a:p>
          <a:p>
            <a:pPr marL="572873" lvl="1" indent="-176213">
              <a:spcBef>
                <a:spcPts val="1200"/>
              </a:spcBef>
              <a:buFont typeface="Arial" panose="020B0604020202020204" pitchFamily="34" charset="0"/>
              <a:buChar char="•"/>
            </a:pPr>
            <a:r>
              <a:rPr lang="en-GB" sz="2000" dirty="0"/>
              <a:t>This rather complex aspect of the complex research –practice, or -policy nexus should stimulate us to discuss – at least occasionally –how our endeavours could connect to the world outside academia. And we should discuss this at our academic conferences. There  is no other (or better) place.</a:t>
            </a:r>
            <a:endParaRPr lang="en-GB" sz="2000" kern="0" dirty="0">
              <a:latin typeface="+mn-lt"/>
            </a:endParaRPr>
          </a:p>
          <a:p>
            <a:pPr marL="572873" lvl="1" indent="-176213">
              <a:spcBef>
                <a:spcPts val="1200"/>
              </a:spcBef>
              <a:buFont typeface="Arial" panose="020B0604020202020204" pitchFamily="34" charset="0"/>
              <a:buChar char="•"/>
            </a:pPr>
            <a:r>
              <a:rPr lang="en-GB" sz="2000" kern="0" dirty="0">
                <a:latin typeface="+mn-lt"/>
              </a:rPr>
              <a:t>Of course, we see all kinds of very sensible structures set up related to various fields of science which all has the same issues:  M</a:t>
            </a:r>
            <a:r>
              <a:rPr lang="en-GB" sz="2000" dirty="0">
                <a:latin typeface="+mn-lt"/>
              </a:rPr>
              <a:t>ode 2 university departments, </a:t>
            </a:r>
            <a:r>
              <a:rPr lang="en-GB" sz="2000" kern="0" dirty="0">
                <a:latin typeface="+mn-lt"/>
              </a:rPr>
              <a:t>science parks or incubation centres or hubs, </a:t>
            </a:r>
            <a:r>
              <a:rPr lang="en-GB" sz="2000" dirty="0">
                <a:latin typeface="+mn-lt"/>
              </a:rPr>
              <a:t>and t</a:t>
            </a:r>
            <a:r>
              <a:rPr lang="en-GB" sz="2000" kern="0" dirty="0">
                <a:latin typeface="+mn-lt"/>
              </a:rPr>
              <a:t>riple (or quadruple and quintuple) helixes are promising. The ideas clearinghouses, of </a:t>
            </a:r>
            <a:r>
              <a:rPr lang="en-GB" sz="2000" dirty="0">
                <a:latin typeface="+mn-lt"/>
              </a:rPr>
              <a:t>translational science or knowledge may be fruitfully used within various fields. But the fact that these are set-up acknowledge the complexity of the situation. And of course, a lot of research is constantly being  applied – but it is not applicable as it stands. </a:t>
            </a:r>
            <a:endParaRPr lang="en-GB" sz="2000" kern="0" dirty="0">
              <a:latin typeface="+mn-lt"/>
            </a:endParaRP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1642808"/>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400" b="1" dirty="0">
                <a:solidFill>
                  <a:srgbClr val="000000"/>
                </a:solidFill>
                <a:latin typeface="Calibri" panose="020F0502020204030204" pitchFamily="34" charset="0"/>
              </a:rPr>
              <a:t>Shaping Futures, Empowering Lives:</a:t>
            </a:r>
          </a:p>
          <a:p>
            <a:pPr marL="0" indent="0">
              <a:buNone/>
            </a:pPr>
            <a:r>
              <a:rPr lang="en-GB" sz="1400" b="1" dirty="0">
                <a:solidFill>
                  <a:srgbClr val="000000"/>
                </a:solidFill>
                <a:latin typeface="Calibri" panose="020F0502020204030204" pitchFamily="34" charset="0"/>
              </a:rPr>
              <a:t> Lifelong Learning at the Heart of Flourishing for Individuals and Societies</a:t>
            </a:r>
            <a:endParaRPr lang="en-GB" sz="1400" b="1" dirty="0">
              <a:latin typeface="+mn-lt"/>
            </a:endParaRPr>
          </a:p>
        </p:txBody>
      </p:sp>
    </p:spTree>
    <p:extLst>
      <p:ext uri="{BB962C8B-B14F-4D97-AF65-F5344CB8AC3E}">
        <p14:creationId xmlns:p14="http://schemas.microsoft.com/office/powerpoint/2010/main" val="353279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dirty="0"/>
              <a:t>Jón Torfi Jónasson 10th Nordic Conference on Adult Education and Learning</a:t>
            </a:r>
            <a:endParaRPr lang="is-IS" dirty="0"/>
          </a:p>
        </p:txBody>
      </p:sp>
      <p:sp>
        <p:nvSpPr>
          <p:cNvPr id="6" name="Rectangle 2"/>
          <p:cNvSpPr txBox="1">
            <a:spLocks/>
          </p:cNvSpPr>
          <p:nvPr/>
        </p:nvSpPr>
        <p:spPr bwMode="auto">
          <a:xfrm>
            <a:off x="-467" y="-38517"/>
            <a:ext cx="10177930" cy="1216566"/>
          </a:xfrm>
          <a:prstGeom prst="rect">
            <a:avLst/>
          </a:prstGeom>
          <a:gradFill>
            <a:gsLst>
              <a:gs pos="0">
                <a:srgbClr val="00B0F0"/>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b="1" dirty="0"/>
              <a:t>	</a:t>
            </a:r>
            <a:r>
              <a:rPr lang="en-GB" sz="2400" b="1" dirty="0"/>
              <a:t>The role of academia:  </a:t>
            </a:r>
            <a:r>
              <a:rPr lang="pt-BR" sz="2400" b="1" dirty="0"/>
              <a:t>How do we talk - connect?</a:t>
            </a:r>
            <a:endParaRPr lang="en-GB" sz="2400" b="1" dirty="0"/>
          </a:p>
        </p:txBody>
      </p:sp>
      <p:sp>
        <p:nvSpPr>
          <p:cNvPr id="16386" name="Rectangle 3"/>
          <p:cNvSpPr>
            <a:spLocks noGrp="1"/>
          </p:cNvSpPr>
          <p:nvPr>
            <p:ph type="body" idx="1"/>
          </p:nvPr>
        </p:nvSpPr>
        <p:spPr>
          <a:xfrm>
            <a:off x="0" y="1414892"/>
            <a:ext cx="9430438" cy="5939369"/>
          </a:xfrm>
          <a:solidFill>
            <a:schemeClr val="bg1"/>
          </a:solidFill>
        </p:spPr>
        <p:txBody>
          <a:bodyPr wrap="square">
            <a:spAutoFit/>
          </a:bodyPr>
          <a:lstStyle/>
          <a:p>
            <a:pPr marL="572873" lvl="1" indent="-176213">
              <a:spcBef>
                <a:spcPts val="1200"/>
              </a:spcBef>
              <a:buFont typeface="Arial" panose="020B0604020202020204" pitchFamily="34" charset="0"/>
              <a:buChar char="•"/>
            </a:pPr>
            <a:r>
              <a:rPr lang="en-GB" sz="2000" dirty="0">
                <a:latin typeface="+mn-lt"/>
              </a:rPr>
              <a:t>It would be unfair to suggest that somebody else is better suited to deliberate and harness what we discuss. It is us that are immersed in the projects we cherish. Some of us are paid for extensive researching and teaching – we sometimes spend months or years – and often more years – collecting data, reading about related developments, mastering the concepts and vocabulary of the field; we have an insight and mastery that nobody else has. We know well the strengths – but also the weaknesses of our work. And the situation is normally not simple. </a:t>
            </a:r>
          </a:p>
          <a:p>
            <a:pPr marL="572873" lvl="1" indent="-176213">
              <a:spcBef>
                <a:spcPts val="1200"/>
              </a:spcBef>
              <a:buFont typeface="Arial" panose="020B0604020202020204" pitchFamily="34" charset="0"/>
              <a:buChar char="•"/>
            </a:pPr>
            <a:r>
              <a:rPr lang="en-GB" sz="2000" dirty="0">
                <a:latin typeface="+mn-lt"/>
              </a:rPr>
              <a:t>There may be scores of our colleagues doing related research in different contexts and the meta-research or meta-meta-research shows that a picture from a single study is rarely reflected in all the other studies. And we realise this. Hardly anybody outside our academic circles has anything like our understanding of the possible nuances and the potential relevance of our work. </a:t>
            </a:r>
          </a:p>
          <a:p>
            <a:pPr marL="572873" lvl="1" indent="-176213">
              <a:spcBef>
                <a:spcPts val="1200"/>
              </a:spcBef>
              <a:buFont typeface="Arial" panose="020B0604020202020204" pitchFamily="34" charset="0"/>
              <a:buChar char="•"/>
            </a:pPr>
            <a:r>
              <a:rPr lang="en-GB" sz="2000" dirty="0">
                <a:latin typeface="+mn-lt"/>
              </a:rPr>
              <a:t>So of course, we should shoulder a substantial responsibility for discussing the possible implications of our research. W</a:t>
            </a:r>
            <a:r>
              <a:rPr lang="en-GB" sz="2000" kern="0" dirty="0">
                <a:latin typeface="+mn-lt"/>
              </a:rPr>
              <a:t>e are those who best understand our data, the context and the challenges that it faces. But suggesting and determining action, whether in practice or policy require creativity and boldness but also political sense and certain realism. </a:t>
            </a:r>
            <a:r>
              <a:rPr lang="en-GB" sz="2000" dirty="0">
                <a:latin typeface="+mn-lt"/>
              </a:rPr>
              <a:t>I feel an effort of this type is generally lacking among the social sciences – even if we find interesting and welcome examples. </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891833"/>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000" b="1" dirty="0">
                <a:solidFill>
                  <a:srgbClr val="000000"/>
                </a:solidFill>
                <a:latin typeface="Calibri" panose="020F0502020204030204" pitchFamily="34" charset="0"/>
              </a:rPr>
              <a:t>Shaping Futures, Empowering Lives:</a:t>
            </a:r>
          </a:p>
          <a:p>
            <a:pPr marL="0" indent="0">
              <a:buNone/>
            </a:pPr>
            <a:r>
              <a:rPr lang="en-GB" sz="1000" b="1" dirty="0">
                <a:solidFill>
                  <a:srgbClr val="000000"/>
                </a:solidFill>
                <a:latin typeface="Calibri" panose="020F0502020204030204" pitchFamily="34" charset="0"/>
              </a:rPr>
              <a:t> Lifelong Learning at the Heart of Flourishing for Individuals and Societies</a:t>
            </a:r>
            <a:endParaRPr lang="en-GB" sz="1000" b="1" dirty="0">
              <a:latin typeface="+mn-lt"/>
            </a:endParaRPr>
          </a:p>
        </p:txBody>
      </p:sp>
    </p:spTree>
    <p:extLst>
      <p:ext uri="{BB962C8B-B14F-4D97-AF65-F5344CB8AC3E}">
        <p14:creationId xmlns:p14="http://schemas.microsoft.com/office/powerpoint/2010/main" val="210813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6" name="Rectangle 2"/>
          <p:cNvSpPr txBox="1">
            <a:spLocks/>
          </p:cNvSpPr>
          <p:nvPr/>
        </p:nvSpPr>
        <p:spPr bwMode="auto">
          <a:xfrm>
            <a:off x="-467" y="-38517"/>
            <a:ext cx="10177930" cy="1216566"/>
          </a:xfrm>
          <a:prstGeom prst="rect">
            <a:avLst/>
          </a:prstGeom>
          <a:gradFill>
            <a:gsLst>
              <a:gs pos="0">
                <a:srgbClr val="0070C0"/>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600"/>
              </a:spcBef>
            </a:pPr>
            <a:r>
              <a:rPr lang="en-US" sz="3200" dirty="0"/>
              <a:t>	</a:t>
            </a:r>
            <a:r>
              <a:rPr lang="en-GB" sz="2400" b="1" dirty="0">
                <a:solidFill>
                  <a:schemeClr val="bg1"/>
                </a:solidFill>
              </a:rPr>
              <a:t>The role of academia</a:t>
            </a:r>
            <a:endParaRPr lang="en-GB" sz="2400" b="1" dirty="0"/>
          </a:p>
          <a:p>
            <a:pPr algn="l">
              <a:spcBef>
                <a:spcPts val="600"/>
              </a:spcBef>
            </a:pPr>
            <a:r>
              <a:rPr lang="en-GB" sz="2400" b="1" dirty="0"/>
              <a:t>								</a:t>
            </a:r>
            <a:r>
              <a:rPr lang="pt-BR" sz="2400" b="1" dirty="0"/>
              <a:t>How do we talk - connect?</a:t>
            </a:r>
            <a:endParaRPr lang="en-GB" sz="2400" b="1" dirty="0"/>
          </a:p>
        </p:txBody>
      </p:sp>
      <p:sp>
        <p:nvSpPr>
          <p:cNvPr id="16386" name="Rectangle 3"/>
          <p:cNvSpPr>
            <a:spLocks noGrp="1"/>
          </p:cNvSpPr>
          <p:nvPr>
            <p:ph type="body" idx="1"/>
          </p:nvPr>
        </p:nvSpPr>
        <p:spPr>
          <a:xfrm>
            <a:off x="1675543" y="1088841"/>
            <a:ext cx="1056640" cy="1141132"/>
          </a:xfrm>
          <a:solidFill>
            <a:schemeClr val="bg1"/>
          </a:solidFill>
        </p:spPr>
        <p:txBody>
          <a:bodyPr wrap="square">
            <a:spAutoFit/>
          </a:bodyPr>
          <a:lstStyle/>
          <a:p>
            <a:pPr marL="0" lvl="1" indent="0">
              <a:buNone/>
            </a:pPr>
            <a:r>
              <a:rPr lang="en-GB" sz="1100" dirty="0"/>
              <a:t>Special issue: CONFINTEA VII (May 2024)</a:t>
            </a:r>
          </a:p>
          <a:p>
            <a:pPr marL="0" lvl="1" indent="0">
              <a:buNone/>
            </a:pPr>
            <a:r>
              <a:rPr lang="en-GB" sz="1100" dirty="0">
                <a:hlinkClick r:id="rId3"/>
              </a:rPr>
              <a:t>https://journals.sagepub.com/toc/alxa/35/2</a:t>
            </a:r>
            <a:r>
              <a:rPr lang="en-GB" sz="1100" dirty="0"/>
              <a:t>  </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971855"/>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100" b="1" dirty="0">
                <a:solidFill>
                  <a:srgbClr val="000000"/>
                </a:solidFill>
                <a:latin typeface="Calibri" panose="020F0502020204030204" pitchFamily="34" charset="0"/>
              </a:rPr>
              <a:t>Shaping Futures, Empowering Lives:</a:t>
            </a:r>
          </a:p>
          <a:p>
            <a:pPr marL="0" indent="0">
              <a:buNone/>
            </a:pPr>
            <a:r>
              <a:rPr lang="en-GB" sz="1100" b="1" dirty="0">
                <a:solidFill>
                  <a:srgbClr val="000000"/>
                </a:solidFill>
                <a:latin typeface="Calibri" panose="020F0502020204030204" pitchFamily="34" charset="0"/>
              </a:rPr>
              <a:t> Lifelong Learning at the Heart of Flourishing for Individuals and Societies</a:t>
            </a:r>
            <a:endParaRPr lang="en-GB" sz="1100" b="1" dirty="0">
              <a:latin typeface="+mn-lt"/>
            </a:endParaRPr>
          </a:p>
        </p:txBody>
      </p:sp>
      <p:sp>
        <p:nvSpPr>
          <p:cNvPr id="4" name="Rectangle 3">
            <a:extLst>
              <a:ext uri="{FF2B5EF4-FFF2-40B4-BE49-F238E27FC236}">
                <a16:creationId xmlns:a16="http://schemas.microsoft.com/office/drawing/2014/main" id="{366C3A4E-F8D3-963B-65DD-4D650F64AE5B}"/>
              </a:ext>
            </a:extLst>
          </p:cNvPr>
          <p:cNvSpPr txBox="1">
            <a:spLocks/>
          </p:cNvSpPr>
          <p:nvPr/>
        </p:nvSpPr>
        <p:spPr bwMode="auto">
          <a:xfrm>
            <a:off x="1110942" y="3443432"/>
            <a:ext cx="1621241" cy="802578"/>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572873" lvl="1" indent="-176213">
              <a:buFont typeface="Arial" panose="020B0604020202020204" pitchFamily="34" charset="0"/>
              <a:buChar char="•"/>
            </a:pPr>
            <a:r>
              <a:rPr lang="en-GB" sz="1100" kern="0" dirty="0">
                <a:hlinkClick r:id="rId4"/>
              </a:rPr>
              <a:t>Around the world in fifteen articles</a:t>
            </a:r>
          </a:p>
          <a:p>
            <a:pPr marL="572873" lvl="1" indent="-176213">
              <a:buFont typeface="Arial" panose="020B0604020202020204" pitchFamily="34" charset="0"/>
              <a:buChar char="•"/>
            </a:pPr>
            <a:endParaRPr lang="en-GB" sz="1100" kern="0" dirty="0"/>
          </a:p>
        </p:txBody>
      </p:sp>
      <p:pic>
        <p:nvPicPr>
          <p:cNvPr id="8" name="Mynd 7">
            <a:extLst>
              <a:ext uri="{FF2B5EF4-FFF2-40B4-BE49-F238E27FC236}">
                <a16:creationId xmlns:a16="http://schemas.microsoft.com/office/drawing/2014/main" id="{61B8A3D8-F29D-D864-2622-83D42D0743EA}"/>
              </a:ext>
            </a:extLst>
          </p:cNvPr>
          <p:cNvPicPr>
            <a:picLocks noChangeAspect="1"/>
          </p:cNvPicPr>
          <p:nvPr/>
        </p:nvPicPr>
        <p:blipFill>
          <a:blip r:embed="rId5"/>
          <a:stretch>
            <a:fillRect/>
          </a:stretch>
        </p:blipFill>
        <p:spPr>
          <a:xfrm>
            <a:off x="21009" y="992725"/>
            <a:ext cx="1675543" cy="2175605"/>
          </a:xfrm>
          <a:prstGeom prst="rect">
            <a:avLst/>
          </a:prstGeom>
        </p:spPr>
      </p:pic>
      <p:pic>
        <p:nvPicPr>
          <p:cNvPr id="11" name="Mynd 10">
            <a:extLst>
              <a:ext uri="{FF2B5EF4-FFF2-40B4-BE49-F238E27FC236}">
                <a16:creationId xmlns:a16="http://schemas.microsoft.com/office/drawing/2014/main" id="{2F7170BC-30DD-1AA7-7F41-EEF971BA48ED}"/>
              </a:ext>
            </a:extLst>
          </p:cNvPr>
          <p:cNvPicPr>
            <a:picLocks noChangeAspect="1"/>
          </p:cNvPicPr>
          <p:nvPr/>
        </p:nvPicPr>
        <p:blipFill>
          <a:blip r:embed="rId6"/>
          <a:stretch>
            <a:fillRect/>
          </a:stretch>
        </p:blipFill>
        <p:spPr>
          <a:xfrm>
            <a:off x="135588" y="3279741"/>
            <a:ext cx="1404366" cy="2106168"/>
          </a:xfrm>
          <a:prstGeom prst="rect">
            <a:avLst/>
          </a:prstGeom>
        </p:spPr>
      </p:pic>
      <p:pic>
        <p:nvPicPr>
          <p:cNvPr id="12" name="Mynd 11">
            <a:extLst>
              <a:ext uri="{FF2B5EF4-FFF2-40B4-BE49-F238E27FC236}">
                <a16:creationId xmlns:a16="http://schemas.microsoft.com/office/drawing/2014/main" id="{7910DF02-B017-C9DD-E51B-7AECBE5A18F2}"/>
              </a:ext>
            </a:extLst>
          </p:cNvPr>
          <p:cNvPicPr>
            <a:picLocks noChangeAspect="1"/>
          </p:cNvPicPr>
          <p:nvPr/>
        </p:nvPicPr>
        <p:blipFill>
          <a:blip r:embed="rId7"/>
          <a:stretch>
            <a:fillRect/>
          </a:stretch>
        </p:blipFill>
        <p:spPr>
          <a:xfrm>
            <a:off x="235953" y="5463900"/>
            <a:ext cx="1524000" cy="2171700"/>
          </a:xfrm>
          <a:prstGeom prst="rect">
            <a:avLst/>
          </a:prstGeom>
        </p:spPr>
      </p:pic>
      <p:pic>
        <p:nvPicPr>
          <p:cNvPr id="13" name="Mynd 12">
            <a:hlinkClick r:id="rId8"/>
            <a:extLst>
              <a:ext uri="{FF2B5EF4-FFF2-40B4-BE49-F238E27FC236}">
                <a16:creationId xmlns:a16="http://schemas.microsoft.com/office/drawing/2014/main" id="{FF828C38-972E-3AB4-ECB5-5AF6B1976267}"/>
              </a:ext>
            </a:extLst>
          </p:cNvPr>
          <p:cNvPicPr>
            <a:picLocks noChangeAspect="1"/>
          </p:cNvPicPr>
          <p:nvPr/>
        </p:nvPicPr>
        <p:blipFill>
          <a:blip r:embed="rId9"/>
          <a:stretch>
            <a:fillRect/>
          </a:stretch>
        </p:blipFill>
        <p:spPr>
          <a:xfrm>
            <a:off x="2684634" y="3006894"/>
            <a:ext cx="1814513" cy="2468880"/>
          </a:xfrm>
          <a:prstGeom prst="rect">
            <a:avLst/>
          </a:prstGeom>
        </p:spPr>
      </p:pic>
      <p:grpSp>
        <p:nvGrpSpPr>
          <p:cNvPr id="18" name="Hópur 17">
            <a:extLst>
              <a:ext uri="{FF2B5EF4-FFF2-40B4-BE49-F238E27FC236}">
                <a16:creationId xmlns:a16="http://schemas.microsoft.com/office/drawing/2014/main" id="{F17DDEAC-3D01-5DFE-467D-19545EE968CD}"/>
              </a:ext>
            </a:extLst>
          </p:cNvPr>
          <p:cNvGrpSpPr/>
          <p:nvPr/>
        </p:nvGrpSpPr>
        <p:grpSpPr>
          <a:xfrm>
            <a:off x="3080482" y="1020526"/>
            <a:ext cx="2559491" cy="2285048"/>
            <a:chOff x="3363340" y="887533"/>
            <a:chExt cx="2486920" cy="2285048"/>
          </a:xfrm>
        </p:grpSpPr>
        <p:sp>
          <p:nvSpPr>
            <p:cNvPr id="3" name="Rectangle 3">
              <a:extLst>
                <a:ext uri="{FF2B5EF4-FFF2-40B4-BE49-F238E27FC236}">
                  <a16:creationId xmlns:a16="http://schemas.microsoft.com/office/drawing/2014/main" id="{CD52F7AA-1B99-D574-4DE4-CCDAEF430338}"/>
                </a:ext>
              </a:extLst>
            </p:cNvPr>
            <p:cNvSpPr txBox="1">
              <a:spLocks/>
            </p:cNvSpPr>
            <p:nvPr/>
          </p:nvSpPr>
          <p:spPr bwMode="auto">
            <a:xfrm>
              <a:off x="3363340" y="1030099"/>
              <a:ext cx="926329" cy="1061110"/>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lvl="1" indent="31750">
                <a:buNone/>
              </a:pPr>
              <a:r>
                <a:rPr lang="en-GB" sz="900" dirty="0">
                  <a:hlinkClick r:id="rId10"/>
                </a:rPr>
                <a:t>Adult Education Quarterly - Volume 74, Number 1, Feb 01, 2024 (sagepub.com)</a:t>
              </a:r>
              <a:endParaRPr lang="en-GB" sz="1100" kern="0" dirty="0"/>
            </a:p>
          </p:txBody>
        </p:sp>
        <p:pic>
          <p:nvPicPr>
            <p:cNvPr id="1030" name="Picture 6">
              <a:extLst>
                <a:ext uri="{FF2B5EF4-FFF2-40B4-BE49-F238E27FC236}">
                  <a16:creationId xmlns:a16="http://schemas.microsoft.com/office/drawing/2014/main" id="{EC869A64-608D-255F-B201-CD809A45DC5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26735" y="887533"/>
              <a:ext cx="1523525" cy="22850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Hópur 16">
            <a:extLst>
              <a:ext uri="{FF2B5EF4-FFF2-40B4-BE49-F238E27FC236}">
                <a16:creationId xmlns:a16="http://schemas.microsoft.com/office/drawing/2014/main" id="{7DFAA455-9C65-91AD-3E77-E4D7F0252E7E}"/>
              </a:ext>
            </a:extLst>
          </p:cNvPr>
          <p:cNvGrpSpPr/>
          <p:nvPr/>
        </p:nvGrpSpPr>
        <p:grpSpPr>
          <a:xfrm>
            <a:off x="1675543" y="5475643"/>
            <a:ext cx="2823604" cy="1956180"/>
            <a:chOff x="1675543" y="5508250"/>
            <a:chExt cx="2823604" cy="1956180"/>
          </a:xfrm>
        </p:grpSpPr>
        <p:pic>
          <p:nvPicPr>
            <p:cNvPr id="15" name="Mynd 14" descr="Mynd sem inniheldur texti, skj�mynd&#10;&#10;Lýsing sjálfkrafa búin til">
              <a:extLst>
                <a:ext uri="{FF2B5EF4-FFF2-40B4-BE49-F238E27FC236}">
                  <a16:creationId xmlns:a16="http://schemas.microsoft.com/office/drawing/2014/main" id="{3FB960F7-B3BD-FB50-8EF4-1EA662B06D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5543" y="5793512"/>
              <a:ext cx="2823604" cy="1670918"/>
            </a:xfrm>
            <a:prstGeom prst="rect">
              <a:avLst/>
            </a:prstGeom>
          </p:spPr>
        </p:pic>
        <p:sp>
          <p:nvSpPr>
            <p:cNvPr id="16" name="Rectangle 3">
              <a:extLst>
                <a:ext uri="{FF2B5EF4-FFF2-40B4-BE49-F238E27FC236}">
                  <a16:creationId xmlns:a16="http://schemas.microsoft.com/office/drawing/2014/main" id="{2511B058-F88D-E1EA-839C-3A5B52CB253F}"/>
                </a:ext>
              </a:extLst>
            </p:cNvPr>
            <p:cNvSpPr txBox="1">
              <a:spLocks/>
            </p:cNvSpPr>
            <p:nvPr/>
          </p:nvSpPr>
          <p:spPr bwMode="auto">
            <a:xfrm>
              <a:off x="1675543" y="5508250"/>
              <a:ext cx="2727532" cy="307058"/>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396660" lvl="1" indent="0">
                <a:buNone/>
              </a:pPr>
              <a:r>
                <a:rPr lang="en-GB" sz="1400" dirty="0"/>
                <a:t>World Economic forum </a:t>
              </a:r>
              <a:endParaRPr lang="en-GB" sz="1400" kern="0" dirty="0"/>
            </a:p>
          </p:txBody>
        </p:sp>
      </p:grpSp>
      <p:pic>
        <p:nvPicPr>
          <p:cNvPr id="19" name="Mynd 18">
            <a:extLst>
              <a:ext uri="{FF2B5EF4-FFF2-40B4-BE49-F238E27FC236}">
                <a16:creationId xmlns:a16="http://schemas.microsoft.com/office/drawing/2014/main" id="{22C98459-CC6D-673F-33F4-208B5A598AA3}"/>
              </a:ext>
            </a:extLst>
          </p:cNvPr>
          <p:cNvPicPr>
            <a:picLocks noChangeAspect="1"/>
          </p:cNvPicPr>
          <p:nvPr/>
        </p:nvPicPr>
        <p:blipFill>
          <a:blip r:embed="rId13"/>
          <a:stretch>
            <a:fillRect/>
          </a:stretch>
        </p:blipFill>
        <p:spPr>
          <a:xfrm>
            <a:off x="5074096" y="3060977"/>
            <a:ext cx="1428750" cy="2035969"/>
          </a:xfrm>
          <a:prstGeom prst="rect">
            <a:avLst/>
          </a:prstGeom>
        </p:spPr>
      </p:pic>
      <p:pic>
        <p:nvPicPr>
          <p:cNvPr id="21" name="Mynd 20">
            <a:extLst>
              <a:ext uri="{FF2B5EF4-FFF2-40B4-BE49-F238E27FC236}">
                <a16:creationId xmlns:a16="http://schemas.microsoft.com/office/drawing/2014/main" id="{5E6217A1-7CAD-8267-7F1F-2089EFF6DDE0}"/>
              </a:ext>
            </a:extLst>
          </p:cNvPr>
          <p:cNvPicPr>
            <a:picLocks noChangeAspect="1"/>
          </p:cNvPicPr>
          <p:nvPr/>
        </p:nvPicPr>
        <p:blipFill>
          <a:blip r:embed="rId14"/>
          <a:stretch>
            <a:fillRect/>
          </a:stretch>
        </p:blipFill>
        <p:spPr>
          <a:xfrm>
            <a:off x="8751332" y="3030518"/>
            <a:ext cx="1314450" cy="1988820"/>
          </a:xfrm>
          <a:prstGeom prst="rect">
            <a:avLst/>
          </a:prstGeom>
        </p:spPr>
      </p:pic>
      <p:pic>
        <p:nvPicPr>
          <p:cNvPr id="22" name="Mynd 21">
            <a:extLst>
              <a:ext uri="{FF2B5EF4-FFF2-40B4-BE49-F238E27FC236}">
                <a16:creationId xmlns:a16="http://schemas.microsoft.com/office/drawing/2014/main" id="{F529EC3E-A0FB-CB0F-71C9-FA82F8233306}"/>
              </a:ext>
            </a:extLst>
          </p:cNvPr>
          <p:cNvPicPr>
            <a:picLocks noChangeAspect="1"/>
          </p:cNvPicPr>
          <p:nvPr/>
        </p:nvPicPr>
        <p:blipFill>
          <a:blip r:embed="rId15"/>
          <a:stretch>
            <a:fillRect/>
          </a:stretch>
        </p:blipFill>
        <p:spPr>
          <a:xfrm>
            <a:off x="5755613" y="1154352"/>
            <a:ext cx="1343025" cy="2017395"/>
          </a:xfrm>
          <a:prstGeom prst="rect">
            <a:avLst/>
          </a:prstGeom>
        </p:spPr>
      </p:pic>
      <p:pic>
        <p:nvPicPr>
          <p:cNvPr id="23" name="Mynd 22">
            <a:extLst>
              <a:ext uri="{FF2B5EF4-FFF2-40B4-BE49-F238E27FC236}">
                <a16:creationId xmlns:a16="http://schemas.microsoft.com/office/drawing/2014/main" id="{788342DF-3C78-5845-A5AC-594346BF544B}"/>
              </a:ext>
            </a:extLst>
          </p:cNvPr>
          <p:cNvPicPr>
            <a:picLocks noChangeAspect="1"/>
          </p:cNvPicPr>
          <p:nvPr/>
        </p:nvPicPr>
        <p:blipFill>
          <a:blip r:embed="rId16"/>
          <a:stretch>
            <a:fillRect/>
          </a:stretch>
        </p:blipFill>
        <p:spPr>
          <a:xfrm>
            <a:off x="7252433" y="1119303"/>
            <a:ext cx="2640330" cy="1824990"/>
          </a:xfrm>
          <a:prstGeom prst="rect">
            <a:avLst/>
          </a:prstGeom>
        </p:spPr>
      </p:pic>
      <p:pic>
        <p:nvPicPr>
          <p:cNvPr id="24" name="Mynd 23">
            <a:extLst>
              <a:ext uri="{FF2B5EF4-FFF2-40B4-BE49-F238E27FC236}">
                <a16:creationId xmlns:a16="http://schemas.microsoft.com/office/drawing/2014/main" id="{2D0A3521-29D4-18F5-F916-DE513041900B}"/>
              </a:ext>
            </a:extLst>
          </p:cNvPr>
          <p:cNvPicPr>
            <a:picLocks noChangeAspect="1"/>
          </p:cNvPicPr>
          <p:nvPr/>
        </p:nvPicPr>
        <p:blipFill>
          <a:blip r:embed="rId17"/>
          <a:stretch>
            <a:fillRect/>
          </a:stretch>
        </p:blipFill>
        <p:spPr>
          <a:xfrm>
            <a:off x="2690886" y="1087003"/>
            <a:ext cx="1489710" cy="2065020"/>
          </a:xfrm>
          <a:prstGeom prst="rect">
            <a:avLst/>
          </a:prstGeom>
        </p:spPr>
      </p:pic>
      <p:pic>
        <p:nvPicPr>
          <p:cNvPr id="25" name="Mynd 24">
            <a:extLst>
              <a:ext uri="{FF2B5EF4-FFF2-40B4-BE49-F238E27FC236}">
                <a16:creationId xmlns:a16="http://schemas.microsoft.com/office/drawing/2014/main" id="{FCE53B1F-1966-FC62-AB0C-26079C6B139E}"/>
              </a:ext>
            </a:extLst>
          </p:cNvPr>
          <p:cNvPicPr>
            <a:picLocks noChangeAspect="1"/>
          </p:cNvPicPr>
          <p:nvPr/>
        </p:nvPicPr>
        <p:blipFill>
          <a:blip r:embed="rId18"/>
          <a:stretch>
            <a:fillRect/>
          </a:stretch>
        </p:blipFill>
        <p:spPr>
          <a:xfrm>
            <a:off x="8853112" y="5058119"/>
            <a:ext cx="1257300" cy="1885950"/>
          </a:xfrm>
          <a:prstGeom prst="rect">
            <a:avLst/>
          </a:prstGeom>
        </p:spPr>
      </p:pic>
      <p:pic>
        <p:nvPicPr>
          <p:cNvPr id="26" name="Mynd 25">
            <a:extLst>
              <a:ext uri="{FF2B5EF4-FFF2-40B4-BE49-F238E27FC236}">
                <a16:creationId xmlns:a16="http://schemas.microsoft.com/office/drawing/2014/main" id="{81BBE04A-ADE1-D713-EECF-6648D5831345}"/>
              </a:ext>
            </a:extLst>
          </p:cNvPr>
          <p:cNvPicPr>
            <a:picLocks noChangeAspect="1"/>
          </p:cNvPicPr>
          <p:nvPr/>
        </p:nvPicPr>
        <p:blipFill>
          <a:blip r:embed="rId19"/>
          <a:stretch>
            <a:fillRect/>
          </a:stretch>
        </p:blipFill>
        <p:spPr>
          <a:xfrm>
            <a:off x="6991511" y="3030518"/>
            <a:ext cx="1724025" cy="2438400"/>
          </a:xfrm>
          <a:prstGeom prst="rect">
            <a:avLst/>
          </a:prstGeom>
        </p:spPr>
      </p:pic>
      <p:pic>
        <p:nvPicPr>
          <p:cNvPr id="27" name="Mynd 26">
            <a:extLst>
              <a:ext uri="{FF2B5EF4-FFF2-40B4-BE49-F238E27FC236}">
                <a16:creationId xmlns:a16="http://schemas.microsoft.com/office/drawing/2014/main" id="{1088896B-D5D6-FE32-A9A8-3E2EA168FDBC}"/>
              </a:ext>
            </a:extLst>
          </p:cNvPr>
          <p:cNvPicPr>
            <a:picLocks noChangeAspect="1"/>
          </p:cNvPicPr>
          <p:nvPr/>
        </p:nvPicPr>
        <p:blipFill>
          <a:blip r:embed="rId20"/>
          <a:stretch>
            <a:fillRect/>
          </a:stretch>
        </p:blipFill>
        <p:spPr>
          <a:xfrm>
            <a:off x="4496963" y="5142624"/>
            <a:ext cx="1574006" cy="2221706"/>
          </a:xfrm>
          <a:prstGeom prst="rect">
            <a:avLst/>
          </a:prstGeom>
        </p:spPr>
      </p:pic>
      <p:pic>
        <p:nvPicPr>
          <p:cNvPr id="28" name="Mynd 27">
            <a:extLst>
              <a:ext uri="{FF2B5EF4-FFF2-40B4-BE49-F238E27FC236}">
                <a16:creationId xmlns:a16="http://schemas.microsoft.com/office/drawing/2014/main" id="{9F30DFE4-D1FA-AF52-8EB6-EED6A2E3D6BD}"/>
              </a:ext>
            </a:extLst>
          </p:cNvPr>
          <p:cNvPicPr>
            <a:picLocks noChangeAspect="1"/>
          </p:cNvPicPr>
          <p:nvPr/>
        </p:nvPicPr>
        <p:blipFill>
          <a:blip r:embed="rId21"/>
          <a:stretch>
            <a:fillRect/>
          </a:stretch>
        </p:blipFill>
        <p:spPr>
          <a:xfrm>
            <a:off x="7456454" y="5166524"/>
            <a:ext cx="1485900" cy="2095500"/>
          </a:xfrm>
          <a:prstGeom prst="rect">
            <a:avLst/>
          </a:prstGeom>
        </p:spPr>
      </p:pic>
      <p:pic>
        <p:nvPicPr>
          <p:cNvPr id="2" name="Mynd 1">
            <a:extLst>
              <a:ext uri="{FF2B5EF4-FFF2-40B4-BE49-F238E27FC236}">
                <a16:creationId xmlns:a16="http://schemas.microsoft.com/office/drawing/2014/main" id="{5476EA33-2992-F4CA-06F7-598E8CF5C7AB}"/>
              </a:ext>
            </a:extLst>
          </p:cNvPr>
          <p:cNvPicPr>
            <a:picLocks noChangeAspect="1"/>
          </p:cNvPicPr>
          <p:nvPr/>
        </p:nvPicPr>
        <p:blipFill>
          <a:blip r:embed="rId22"/>
          <a:stretch>
            <a:fillRect/>
          </a:stretch>
        </p:blipFill>
        <p:spPr>
          <a:xfrm>
            <a:off x="5926445" y="5350350"/>
            <a:ext cx="1619250" cy="2157413"/>
          </a:xfrm>
          <a:prstGeom prst="rect">
            <a:avLst/>
          </a:prstGeom>
        </p:spPr>
      </p:pic>
    </p:spTree>
    <p:extLst>
      <p:ext uri="{BB962C8B-B14F-4D97-AF65-F5344CB8AC3E}">
        <p14:creationId xmlns:p14="http://schemas.microsoft.com/office/powerpoint/2010/main" val="476531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6" name="Rectangle 2"/>
          <p:cNvSpPr txBox="1">
            <a:spLocks/>
          </p:cNvSpPr>
          <p:nvPr/>
        </p:nvSpPr>
        <p:spPr bwMode="auto">
          <a:xfrm>
            <a:off x="-467" y="-38517"/>
            <a:ext cx="10177930" cy="1216566"/>
          </a:xfrm>
          <a:prstGeom prst="rect">
            <a:avLst/>
          </a:prstGeom>
          <a:gradFill>
            <a:gsLst>
              <a:gs pos="0">
                <a:srgbClr val="00B0F0"/>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dirty="0"/>
              <a:t>	</a:t>
            </a:r>
            <a:r>
              <a:rPr lang="en-GB" sz="2400" b="1" dirty="0"/>
              <a:t>The role of academia:  </a:t>
            </a:r>
            <a:r>
              <a:rPr lang="pt-BR" sz="2400" dirty="0"/>
              <a:t>How do we talk - connect?</a:t>
            </a:r>
            <a:endParaRPr lang="en-GB" sz="2400" dirty="0"/>
          </a:p>
        </p:txBody>
      </p:sp>
      <p:sp>
        <p:nvSpPr>
          <p:cNvPr id="16386" name="Rectangle 3"/>
          <p:cNvSpPr>
            <a:spLocks noGrp="1"/>
          </p:cNvSpPr>
          <p:nvPr>
            <p:ph type="body" idx="1"/>
          </p:nvPr>
        </p:nvSpPr>
        <p:spPr>
          <a:xfrm>
            <a:off x="-1" y="1178049"/>
            <a:ext cx="9771961" cy="5139150"/>
          </a:xfrm>
          <a:solidFill>
            <a:schemeClr val="bg1"/>
          </a:solidFill>
        </p:spPr>
        <p:txBody>
          <a:bodyPr wrap="square">
            <a:spAutoFit/>
          </a:bodyPr>
          <a:lstStyle/>
          <a:p>
            <a:pPr marL="572873" lvl="1" indent="-176213">
              <a:buFont typeface="Arial" panose="020B0604020202020204" pitchFamily="34" charset="0"/>
              <a:buChar char="•"/>
            </a:pPr>
            <a:r>
              <a:rPr lang="en-GB" sz="2000" dirty="0">
                <a:latin typeface="+mn-lt"/>
              </a:rPr>
              <a:t>We are, once again, starting an academic conference – it is always delightful and empowering. We meet new ideas, new approaches, literally new worlds  – and we meet colleagues who share our interest. </a:t>
            </a:r>
          </a:p>
          <a:p>
            <a:pPr marL="572873" lvl="1" indent="-176213">
              <a:buFont typeface="Arial" panose="020B0604020202020204" pitchFamily="34" charset="0"/>
              <a:buChar char="•"/>
            </a:pPr>
            <a:r>
              <a:rPr lang="en-GB" sz="2000" kern="0" dirty="0">
                <a:latin typeface="+mn-lt"/>
              </a:rPr>
              <a:t>Education –including of course adult education both demands, and benefits from, enlightened and scientific discourse. It helps us to understand phenomena, to see what is happening  and what might be done differently and were action makes sense or is even crucial. This of course holds for adult education as all other arenas of education, the social sciences or any other field. That is why we run adult education departments at universities, hold academic conferences on the topic and publish academic adult education journals. </a:t>
            </a:r>
          </a:p>
          <a:p>
            <a:pPr marL="572873" lvl="1" indent="-176213">
              <a:buFont typeface="Arial" panose="020B0604020202020204" pitchFamily="34" charset="0"/>
              <a:buChar char="•"/>
            </a:pPr>
            <a:r>
              <a:rPr lang="en-GB" sz="2000" kern="0" dirty="0">
                <a:latin typeface="+mn-lt"/>
              </a:rPr>
              <a:t>Evidence – </a:t>
            </a:r>
            <a:r>
              <a:rPr lang="en-GB" sz="2000" dirty="0">
                <a:latin typeface="+mn-lt"/>
              </a:rPr>
              <a:t>u</a:t>
            </a:r>
            <a:r>
              <a:rPr lang="en-GB" sz="2000" kern="0" dirty="0">
                <a:latin typeface="+mn-lt"/>
              </a:rPr>
              <a:t>nderstanding, motivate all research. And these energize further probing, further research which hopefully give rise to new ideas. But there is a problem. Neither tell us what to do, even if they certainly can suggest options – often many. They suggest where action is relevant – where it makes sense or even is crucial and may certainly inspire action. But selecting the most promising action track is much more problematic. </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792818" cy="891833"/>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000" b="1" dirty="0">
                <a:solidFill>
                  <a:srgbClr val="000000"/>
                </a:solidFill>
                <a:latin typeface="Calibri" panose="020F0502020204030204" pitchFamily="34" charset="0"/>
              </a:rPr>
              <a:t>Shaping Futures, Empowering Lives:</a:t>
            </a:r>
          </a:p>
          <a:p>
            <a:pPr marL="0" indent="0">
              <a:buNone/>
            </a:pPr>
            <a:r>
              <a:rPr lang="en-GB" sz="1000" b="1" dirty="0">
                <a:solidFill>
                  <a:srgbClr val="000000"/>
                </a:solidFill>
                <a:latin typeface="Calibri" panose="020F0502020204030204" pitchFamily="34" charset="0"/>
              </a:rPr>
              <a:t> Lifelong Learning at the Heart of Flourishing for Individuals and Societies</a:t>
            </a:r>
            <a:endParaRPr lang="en-GB" sz="1000" b="1" dirty="0">
              <a:latin typeface="+mn-lt"/>
            </a:endParaRPr>
          </a:p>
        </p:txBody>
      </p:sp>
    </p:spTree>
    <p:extLst>
      <p:ext uri="{BB962C8B-B14F-4D97-AF65-F5344CB8AC3E}">
        <p14:creationId xmlns:p14="http://schemas.microsoft.com/office/powerpoint/2010/main" val="1997584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dirty="0"/>
              <a:t>Jón Torfi Jónasson 10th Nordic Conference on Adult Education and Learning</a:t>
            </a:r>
            <a:endParaRPr lang="is-IS" dirty="0"/>
          </a:p>
        </p:txBody>
      </p:sp>
      <p:sp>
        <p:nvSpPr>
          <p:cNvPr id="6" name="Rectangle 2"/>
          <p:cNvSpPr txBox="1">
            <a:spLocks/>
          </p:cNvSpPr>
          <p:nvPr/>
        </p:nvSpPr>
        <p:spPr bwMode="auto">
          <a:xfrm>
            <a:off x="-467" y="-38517"/>
            <a:ext cx="10177930" cy="1216566"/>
          </a:xfrm>
          <a:prstGeom prst="rect">
            <a:avLst/>
          </a:prstGeom>
          <a:gradFill>
            <a:gsLst>
              <a:gs pos="0">
                <a:srgbClr val="00B0F0"/>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dirty="0"/>
              <a:t>	</a:t>
            </a:r>
            <a:r>
              <a:rPr lang="en-GB" sz="2400" b="1" dirty="0"/>
              <a:t>The role of academia:  </a:t>
            </a:r>
            <a:r>
              <a:rPr lang="pt-BR" sz="2400" b="1" dirty="0"/>
              <a:t>How do we talk - connect?</a:t>
            </a:r>
            <a:endParaRPr lang="en-GB" sz="2400" b="1" dirty="0"/>
          </a:p>
        </p:txBody>
      </p:sp>
      <p:sp>
        <p:nvSpPr>
          <p:cNvPr id="16386" name="Rectangle 3"/>
          <p:cNvSpPr>
            <a:spLocks noGrp="1"/>
          </p:cNvSpPr>
          <p:nvPr>
            <p:ph type="body" idx="1"/>
          </p:nvPr>
        </p:nvSpPr>
        <p:spPr>
          <a:xfrm>
            <a:off x="264405" y="1456925"/>
            <a:ext cx="8001177" cy="5323816"/>
          </a:xfrm>
          <a:solidFill>
            <a:schemeClr val="bg1"/>
          </a:solidFill>
        </p:spPr>
        <p:txBody>
          <a:bodyPr wrap="square">
            <a:spAutoFit/>
          </a:bodyPr>
          <a:lstStyle/>
          <a:p>
            <a:pPr marL="572873" lvl="1" indent="-176213">
              <a:spcBef>
                <a:spcPts val="1200"/>
              </a:spcBef>
              <a:buFont typeface="Arial" panose="020B0604020202020204" pitchFamily="34" charset="0"/>
              <a:buChar char="•"/>
            </a:pPr>
            <a:r>
              <a:rPr lang="en-GB" sz="2000" kern="0" dirty="0">
                <a:latin typeface="+mn-lt"/>
              </a:rPr>
              <a:t>The notion of evidence-based action, i.e. that once you have got the evidence, you know what to do is based on problematic thinking. </a:t>
            </a:r>
          </a:p>
          <a:p>
            <a:pPr marL="572873" lvl="1" indent="-176213">
              <a:spcBef>
                <a:spcPts val="1200"/>
              </a:spcBef>
              <a:buFont typeface="Arial" panose="020B0604020202020204" pitchFamily="34" charset="0"/>
              <a:buChar char="•"/>
            </a:pPr>
            <a:r>
              <a:rPr lang="en-GB" sz="2000" dirty="0"/>
              <a:t>This rather complex aspect of the complex research –practice, or -policy nexus should stimulate us to discuss – at least occasionally –how our endeavours could connect to the world outside academia. And we should discuss this at our academic conferences. There  is no other (or better) place.</a:t>
            </a:r>
            <a:endParaRPr lang="en-GB" sz="2000" kern="0" dirty="0">
              <a:latin typeface="+mn-lt"/>
            </a:endParaRPr>
          </a:p>
          <a:p>
            <a:pPr marL="572873" lvl="1" indent="-176213">
              <a:spcBef>
                <a:spcPts val="1200"/>
              </a:spcBef>
              <a:buFont typeface="Arial" panose="020B0604020202020204" pitchFamily="34" charset="0"/>
              <a:buChar char="•"/>
            </a:pPr>
            <a:r>
              <a:rPr lang="en-GB" sz="2000" kern="0" dirty="0">
                <a:latin typeface="+mn-lt"/>
              </a:rPr>
              <a:t>Of course, we see all kinds of very sensible structures set up related to various fields of science which all has the same issues:  M</a:t>
            </a:r>
            <a:r>
              <a:rPr lang="en-GB" sz="2000" dirty="0">
                <a:latin typeface="+mn-lt"/>
              </a:rPr>
              <a:t>ode 2 university departments, </a:t>
            </a:r>
            <a:r>
              <a:rPr lang="en-GB" sz="2000" kern="0" dirty="0">
                <a:latin typeface="+mn-lt"/>
              </a:rPr>
              <a:t>science parks or incubation centres or hubs, </a:t>
            </a:r>
            <a:r>
              <a:rPr lang="en-GB" sz="2000" dirty="0">
                <a:latin typeface="+mn-lt"/>
              </a:rPr>
              <a:t>and t</a:t>
            </a:r>
            <a:r>
              <a:rPr lang="en-GB" sz="2000" kern="0" dirty="0">
                <a:latin typeface="+mn-lt"/>
              </a:rPr>
              <a:t>riple (or quadruple and quintuple) helixes are promising. The ideas clearinghouses, of </a:t>
            </a:r>
            <a:r>
              <a:rPr lang="en-GB" sz="2000" dirty="0">
                <a:latin typeface="+mn-lt"/>
              </a:rPr>
              <a:t>translational science or knowledge may be fruitfully used within various fields. But the fact that these are set-up acknowledge the complexity of the situation. And of course, a lot of research is constantly being  applied – but it is not applicable as it stands. </a:t>
            </a:r>
            <a:endParaRPr lang="en-GB" sz="2000" kern="0" dirty="0">
              <a:latin typeface="+mn-lt"/>
            </a:endParaRP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1642808"/>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400" b="1" dirty="0">
                <a:solidFill>
                  <a:srgbClr val="000000"/>
                </a:solidFill>
                <a:latin typeface="Calibri" panose="020F0502020204030204" pitchFamily="34" charset="0"/>
              </a:rPr>
              <a:t>Shaping Futures, Empowering Lives:</a:t>
            </a:r>
          </a:p>
          <a:p>
            <a:pPr marL="0" indent="0">
              <a:buNone/>
            </a:pPr>
            <a:r>
              <a:rPr lang="en-GB" sz="1400" b="1" dirty="0">
                <a:solidFill>
                  <a:srgbClr val="000000"/>
                </a:solidFill>
                <a:latin typeface="Calibri" panose="020F0502020204030204" pitchFamily="34" charset="0"/>
              </a:rPr>
              <a:t> Lifelong Learning at the Heart of Flourishing for Individuals and Societies</a:t>
            </a:r>
            <a:endParaRPr lang="en-GB" sz="1400" b="1" dirty="0">
              <a:latin typeface="+mn-lt"/>
            </a:endParaRPr>
          </a:p>
        </p:txBody>
      </p:sp>
    </p:spTree>
    <p:extLst>
      <p:ext uri="{BB962C8B-B14F-4D97-AF65-F5344CB8AC3E}">
        <p14:creationId xmlns:p14="http://schemas.microsoft.com/office/powerpoint/2010/main" val="353508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dirty="0"/>
              <a:t>Jón Torfi Jónasson 10th Nordic Conference on Adult Education and Learning</a:t>
            </a:r>
            <a:endParaRPr lang="is-IS" dirty="0"/>
          </a:p>
        </p:txBody>
      </p:sp>
      <p:sp>
        <p:nvSpPr>
          <p:cNvPr id="6" name="Rectangle 2"/>
          <p:cNvSpPr txBox="1">
            <a:spLocks/>
          </p:cNvSpPr>
          <p:nvPr/>
        </p:nvSpPr>
        <p:spPr bwMode="auto">
          <a:xfrm>
            <a:off x="-467" y="-38517"/>
            <a:ext cx="10177930" cy="1216566"/>
          </a:xfrm>
          <a:prstGeom prst="rect">
            <a:avLst/>
          </a:prstGeom>
          <a:gradFill>
            <a:gsLst>
              <a:gs pos="0">
                <a:srgbClr val="00B0F0"/>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b="1" dirty="0"/>
              <a:t>	</a:t>
            </a:r>
            <a:r>
              <a:rPr lang="en-GB" sz="2400" b="1" dirty="0"/>
              <a:t>The role of academia:  </a:t>
            </a:r>
            <a:r>
              <a:rPr lang="pt-BR" sz="2400" b="1" dirty="0"/>
              <a:t>How do we talk - connect?</a:t>
            </a:r>
            <a:endParaRPr lang="en-GB" sz="2400" b="1" dirty="0"/>
          </a:p>
        </p:txBody>
      </p:sp>
      <p:sp>
        <p:nvSpPr>
          <p:cNvPr id="16386" name="Rectangle 3"/>
          <p:cNvSpPr>
            <a:spLocks noGrp="1"/>
          </p:cNvSpPr>
          <p:nvPr>
            <p:ph type="body" idx="1"/>
          </p:nvPr>
        </p:nvSpPr>
        <p:spPr>
          <a:xfrm>
            <a:off x="0" y="1414892"/>
            <a:ext cx="9430438" cy="5939369"/>
          </a:xfrm>
          <a:solidFill>
            <a:schemeClr val="bg1"/>
          </a:solidFill>
        </p:spPr>
        <p:txBody>
          <a:bodyPr wrap="square">
            <a:spAutoFit/>
          </a:bodyPr>
          <a:lstStyle/>
          <a:p>
            <a:pPr marL="572873" lvl="1" indent="-176213">
              <a:spcBef>
                <a:spcPts val="1200"/>
              </a:spcBef>
              <a:buFont typeface="Arial" panose="020B0604020202020204" pitchFamily="34" charset="0"/>
              <a:buChar char="•"/>
            </a:pPr>
            <a:r>
              <a:rPr lang="en-GB" sz="2000" dirty="0">
                <a:latin typeface="+mn-lt"/>
              </a:rPr>
              <a:t>It would be unfair to suggest that somebody else is better suited to deliberate and harness what we discuss. It is us that are immersed in the projects we cherish. Some of us are paid for extensive researching and teaching – we sometimes spend months or years – and often more years – collecting data, reading about related developments, mastering the concepts and vocabulary of the field; we have an insight and mastery that nobody else has. We know well the strengths – but also the weaknesses of our work. And the situation is normally not simple. </a:t>
            </a:r>
          </a:p>
          <a:p>
            <a:pPr marL="572873" lvl="1" indent="-176213">
              <a:spcBef>
                <a:spcPts val="1200"/>
              </a:spcBef>
              <a:buFont typeface="Arial" panose="020B0604020202020204" pitchFamily="34" charset="0"/>
              <a:buChar char="•"/>
            </a:pPr>
            <a:r>
              <a:rPr lang="en-GB" sz="2000" dirty="0">
                <a:latin typeface="+mn-lt"/>
              </a:rPr>
              <a:t>There may be scores of our colleagues doing related research in different contexts and the meta-research or meta-meta-research shows that a picture from a single study is rarely reflected in all the other studies. And we realise this. Hardly anybody outside our academic circles has anything like our understanding of the possible nuances and the potential relevance of our work. </a:t>
            </a:r>
          </a:p>
          <a:p>
            <a:pPr marL="572873" lvl="1" indent="-176213">
              <a:spcBef>
                <a:spcPts val="1200"/>
              </a:spcBef>
              <a:buFont typeface="Arial" panose="020B0604020202020204" pitchFamily="34" charset="0"/>
              <a:buChar char="•"/>
            </a:pPr>
            <a:r>
              <a:rPr lang="en-GB" sz="2000" dirty="0">
                <a:latin typeface="+mn-lt"/>
              </a:rPr>
              <a:t>So of course, we should shoulder a substantial responsibility for discussing the possible implications of our research. W</a:t>
            </a:r>
            <a:r>
              <a:rPr lang="en-GB" sz="2000" kern="0" dirty="0">
                <a:latin typeface="+mn-lt"/>
              </a:rPr>
              <a:t>e are those who best understand our data, the context and the challenges that it faces. But suggesting and determining action, whether in practice or policy require creativity and boldness but also political sense and certain realism. </a:t>
            </a:r>
            <a:r>
              <a:rPr lang="en-GB" sz="2000" dirty="0">
                <a:latin typeface="+mn-lt"/>
              </a:rPr>
              <a:t>I feel an effort of this type is generally lacking among the social sciences – even if we find interesting and welcome examples. </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891833"/>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000" b="1" dirty="0">
                <a:solidFill>
                  <a:srgbClr val="000000"/>
                </a:solidFill>
                <a:latin typeface="Calibri" panose="020F0502020204030204" pitchFamily="34" charset="0"/>
              </a:rPr>
              <a:t>Shaping Futures, Empowering Lives:</a:t>
            </a:r>
          </a:p>
          <a:p>
            <a:pPr marL="0" indent="0">
              <a:buNone/>
            </a:pPr>
            <a:r>
              <a:rPr lang="en-GB" sz="1000" b="1" dirty="0">
                <a:solidFill>
                  <a:srgbClr val="000000"/>
                </a:solidFill>
                <a:latin typeface="Calibri" panose="020F0502020204030204" pitchFamily="34" charset="0"/>
              </a:rPr>
              <a:t> Lifelong Learning at the Heart of Flourishing for Individuals and Societies</a:t>
            </a:r>
            <a:endParaRPr lang="en-GB" sz="1000" b="1" dirty="0">
              <a:latin typeface="+mn-lt"/>
            </a:endParaRPr>
          </a:p>
        </p:txBody>
      </p:sp>
    </p:spTree>
    <p:extLst>
      <p:ext uri="{BB962C8B-B14F-4D97-AF65-F5344CB8AC3E}">
        <p14:creationId xmlns:p14="http://schemas.microsoft.com/office/powerpoint/2010/main" val="424020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dirty="0"/>
              <a:t>Jón Torfi Jónasson 10th Nordic Conference on Adult Education and Learning</a:t>
            </a:r>
            <a:endParaRPr lang="is-IS" dirty="0"/>
          </a:p>
        </p:txBody>
      </p:sp>
      <p:sp>
        <p:nvSpPr>
          <p:cNvPr id="6" name="Rectangle 2"/>
          <p:cNvSpPr txBox="1">
            <a:spLocks/>
          </p:cNvSpPr>
          <p:nvPr/>
        </p:nvSpPr>
        <p:spPr bwMode="auto">
          <a:xfrm>
            <a:off x="-467" y="-38517"/>
            <a:ext cx="10177930" cy="1216566"/>
          </a:xfrm>
          <a:prstGeom prst="rect">
            <a:avLst/>
          </a:prstGeom>
          <a:gradFill>
            <a:gsLst>
              <a:gs pos="0">
                <a:srgbClr val="007635"/>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dirty="0"/>
              <a:t>	</a:t>
            </a:r>
            <a:r>
              <a:rPr lang="en-GB" sz="2400" b="1" dirty="0">
                <a:solidFill>
                  <a:schemeClr val="bg1"/>
                </a:solidFill>
              </a:rPr>
              <a:t>Shaping futures:  </a:t>
            </a:r>
            <a:r>
              <a:rPr lang="pt-BR" sz="2400" b="1" dirty="0"/>
              <a:t>How is it done?</a:t>
            </a:r>
            <a:endParaRPr lang="en-GB" sz="2400" b="1" dirty="0"/>
          </a:p>
        </p:txBody>
      </p:sp>
      <p:sp>
        <p:nvSpPr>
          <p:cNvPr id="16386" name="Rectangle 3"/>
          <p:cNvSpPr>
            <a:spLocks noGrp="1"/>
          </p:cNvSpPr>
          <p:nvPr>
            <p:ph type="body" idx="1"/>
          </p:nvPr>
        </p:nvSpPr>
        <p:spPr>
          <a:xfrm>
            <a:off x="1013552" y="1195422"/>
            <a:ext cx="8119023" cy="1384276"/>
          </a:xfrm>
          <a:solidFill>
            <a:schemeClr val="bg1"/>
          </a:solidFill>
        </p:spPr>
        <p:txBody>
          <a:bodyPr wrap="square">
            <a:spAutoFit/>
          </a:bodyPr>
          <a:lstStyle/>
          <a:p>
            <a:pPr marL="0" indent="0">
              <a:buNone/>
            </a:pPr>
            <a:r>
              <a:rPr lang="en-GB" sz="2000" dirty="0">
                <a:latin typeface="+mn-lt"/>
              </a:rPr>
              <a:t>Who and what is shaping our futures? We have an important role to play in the field of adult education and learning. What can we contribute and how? </a:t>
            </a:r>
          </a:p>
          <a:p>
            <a:pPr marL="0" indent="0">
              <a:buNone/>
            </a:pPr>
            <a:r>
              <a:rPr lang="en-GB" sz="2000" dirty="0">
                <a:latin typeface="+mn-lt"/>
              </a:rPr>
              <a:t>And what might be useful to  note or understand for us to contribute to the enlightened shaping of our futures? I suggest: </a:t>
            </a:r>
            <a:endParaRPr lang="en-GB" sz="1100" dirty="0">
              <a:latin typeface="+mn-lt"/>
            </a:endParaRPr>
          </a:p>
        </p:txBody>
      </p:sp>
      <p:sp>
        <p:nvSpPr>
          <p:cNvPr id="2" name="Rectangle 3">
            <a:extLst>
              <a:ext uri="{FF2B5EF4-FFF2-40B4-BE49-F238E27FC236}">
                <a16:creationId xmlns:a16="http://schemas.microsoft.com/office/drawing/2014/main" id="{EFCB802A-53E5-4BED-B605-9B46A0F1C62A}"/>
              </a:ext>
            </a:extLst>
          </p:cNvPr>
          <p:cNvSpPr txBox="1">
            <a:spLocks/>
          </p:cNvSpPr>
          <p:nvPr/>
        </p:nvSpPr>
        <p:spPr bwMode="auto">
          <a:xfrm>
            <a:off x="258244" y="2638306"/>
            <a:ext cx="8566268" cy="3784933"/>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spcBef>
                <a:spcPts val="1200"/>
              </a:spcBef>
              <a:buFont typeface="Arial" charset="0"/>
              <a:buNone/>
            </a:pPr>
            <a:r>
              <a:rPr lang="en-GB" sz="2000" kern="0" dirty="0">
                <a:latin typeface="+mn-lt"/>
              </a:rPr>
              <a:t>Being informed – </a:t>
            </a:r>
            <a:r>
              <a:rPr lang="en-GB" sz="2000" b="1" kern="0" dirty="0">
                <a:latin typeface="+mn-lt"/>
              </a:rPr>
              <a:t>enlightened </a:t>
            </a:r>
            <a:r>
              <a:rPr lang="en-GB" sz="2000" kern="0" dirty="0">
                <a:latin typeface="+mn-lt"/>
              </a:rPr>
              <a:t>and even critical of our own discourse.</a:t>
            </a:r>
          </a:p>
          <a:p>
            <a:pPr marL="0" indent="0">
              <a:spcBef>
                <a:spcPts val="1200"/>
              </a:spcBef>
              <a:buFont typeface="Arial" charset="0"/>
              <a:buNone/>
            </a:pPr>
            <a:r>
              <a:rPr lang="en-GB" sz="2000" kern="0" dirty="0">
                <a:latin typeface="+mn-lt"/>
              </a:rPr>
              <a:t>Being aware of the ethical or rather the </a:t>
            </a:r>
            <a:r>
              <a:rPr lang="en-GB" sz="2000" b="1" kern="0" dirty="0">
                <a:latin typeface="+mn-lt"/>
              </a:rPr>
              <a:t>political</a:t>
            </a:r>
            <a:r>
              <a:rPr lang="en-GB" sz="2000" kern="0" dirty="0">
                <a:latin typeface="+mn-lt"/>
              </a:rPr>
              <a:t> character of enlightenment.</a:t>
            </a:r>
          </a:p>
          <a:p>
            <a:pPr marL="0" indent="0">
              <a:spcBef>
                <a:spcPts val="1200"/>
              </a:spcBef>
              <a:buFont typeface="Arial" charset="0"/>
              <a:buNone/>
            </a:pPr>
            <a:r>
              <a:rPr lang="en-GB" sz="2000" kern="0" dirty="0">
                <a:latin typeface="+mn-lt"/>
              </a:rPr>
              <a:t>Being very conscious of the nature and extent of </a:t>
            </a:r>
            <a:r>
              <a:rPr lang="en-GB" sz="2000" b="1" kern="0" dirty="0">
                <a:latin typeface="+mn-lt"/>
              </a:rPr>
              <a:t>communicating</a:t>
            </a:r>
            <a:r>
              <a:rPr lang="en-GB" sz="2000" kern="0" dirty="0">
                <a:latin typeface="+mn-lt"/>
              </a:rPr>
              <a:t> what we know and believe in. Acknowledge our role – duty? to communicate – and not only among ourselves.</a:t>
            </a:r>
          </a:p>
          <a:p>
            <a:pPr marL="0" indent="0">
              <a:spcBef>
                <a:spcPts val="1200"/>
              </a:spcBef>
              <a:buFont typeface="Arial" charset="0"/>
              <a:buNone/>
            </a:pPr>
            <a:r>
              <a:rPr lang="en-GB" sz="2000" kern="0" dirty="0">
                <a:latin typeface="+mn-lt"/>
              </a:rPr>
              <a:t>Understanding the </a:t>
            </a:r>
            <a:r>
              <a:rPr lang="en-GB" sz="2000" b="1" kern="0" dirty="0">
                <a:latin typeface="+mn-lt"/>
              </a:rPr>
              <a:t>nature of societal change </a:t>
            </a:r>
            <a:r>
              <a:rPr lang="en-GB" sz="2000" kern="0" dirty="0">
                <a:latin typeface="+mn-lt"/>
              </a:rPr>
              <a:t>– there are so many things holding back, but hardly any of those are negative or malignant – they are just a part of the nature of human society – and some of them we want to cherish and retain.</a:t>
            </a:r>
          </a:p>
          <a:p>
            <a:pPr marL="0" indent="0">
              <a:spcBef>
                <a:spcPts val="1200"/>
              </a:spcBef>
              <a:buFont typeface="Arial" charset="0"/>
              <a:buNone/>
            </a:pPr>
            <a:r>
              <a:rPr lang="en-GB" sz="2000" kern="0" dirty="0">
                <a:latin typeface="+mn-lt"/>
              </a:rPr>
              <a:t>Nurture and clarify our ideals no less than our ideas, and foster enthusiasm for </a:t>
            </a:r>
            <a:r>
              <a:rPr lang="en-GB" sz="2000" b="1" kern="0" dirty="0">
                <a:latin typeface="+mn-lt"/>
              </a:rPr>
              <a:t>empowering lives </a:t>
            </a:r>
            <a:r>
              <a:rPr lang="en-GB" sz="2000" kern="0" dirty="0">
                <a:latin typeface="+mn-lt"/>
              </a:rPr>
              <a:t>– to allow these to flourish. </a:t>
            </a:r>
            <a:endParaRPr lang="en-GB" sz="1100" kern="0" dirty="0"/>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7028761" y="6084817"/>
            <a:ext cx="2615037" cy="1532008"/>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800" b="1" dirty="0">
                <a:solidFill>
                  <a:srgbClr val="000000"/>
                </a:solidFill>
                <a:latin typeface="Calibri" panose="020F0502020204030204" pitchFamily="34" charset="0"/>
              </a:rPr>
              <a:t>Shaping Futures, Empowering Lives:</a:t>
            </a:r>
          </a:p>
          <a:p>
            <a:pPr marL="0" indent="0">
              <a:buNone/>
            </a:pPr>
            <a:r>
              <a:rPr lang="en-GB" sz="1800" b="1" dirty="0">
                <a:solidFill>
                  <a:srgbClr val="000000"/>
                </a:solidFill>
                <a:latin typeface="Calibri" panose="020F0502020204030204" pitchFamily="34" charset="0"/>
              </a:rPr>
              <a:t>Lifelong Learning at the Heart of Flourishing for Individuals and Societies</a:t>
            </a:r>
            <a:endParaRPr lang="en-GB" sz="1800" b="1" dirty="0">
              <a:latin typeface="+mn-lt"/>
            </a:endParaRPr>
          </a:p>
        </p:txBody>
      </p:sp>
    </p:spTree>
    <p:extLst>
      <p:ext uri="{BB962C8B-B14F-4D97-AF65-F5344CB8AC3E}">
        <p14:creationId xmlns:p14="http://schemas.microsoft.com/office/powerpoint/2010/main" val="38655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dirty="0"/>
              <a:t>Jón Torfi Jónasson 10th Nordic Conference on Adult Education and Learning</a:t>
            </a:r>
            <a:endParaRPr lang="is-IS" dirty="0"/>
          </a:p>
        </p:txBody>
      </p:sp>
      <p:sp>
        <p:nvSpPr>
          <p:cNvPr id="6" name="Rectangle 2"/>
          <p:cNvSpPr txBox="1">
            <a:spLocks/>
          </p:cNvSpPr>
          <p:nvPr/>
        </p:nvSpPr>
        <p:spPr bwMode="auto">
          <a:xfrm>
            <a:off x="-467" y="-38517"/>
            <a:ext cx="10177930" cy="1216566"/>
          </a:xfrm>
          <a:prstGeom prst="rect">
            <a:avLst/>
          </a:prstGeom>
          <a:gradFill>
            <a:gsLst>
              <a:gs pos="0">
                <a:schemeClr val="accent2">
                  <a:lumMod val="80000"/>
                  <a:lumOff val="20000"/>
                </a:schemeClr>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dirty="0"/>
              <a:t>	</a:t>
            </a:r>
            <a:r>
              <a:rPr lang="en-GB" sz="2400" b="1" dirty="0"/>
              <a:t>A preamble - introduction</a:t>
            </a:r>
          </a:p>
        </p:txBody>
      </p:sp>
      <p:sp>
        <p:nvSpPr>
          <p:cNvPr id="16386" name="Rectangle 3"/>
          <p:cNvSpPr>
            <a:spLocks noGrp="1"/>
          </p:cNvSpPr>
          <p:nvPr>
            <p:ph type="body" idx="1"/>
          </p:nvPr>
        </p:nvSpPr>
        <p:spPr>
          <a:xfrm>
            <a:off x="748680" y="2299796"/>
            <a:ext cx="7825502" cy="3323268"/>
          </a:xfrm>
          <a:solidFill>
            <a:schemeClr val="bg1"/>
          </a:solidFill>
        </p:spPr>
        <p:txBody>
          <a:bodyPr wrap="square">
            <a:spAutoFit/>
          </a:bodyPr>
          <a:lstStyle/>
          <a:p>
            <a:pPr marL="612000" lvl="1" indent="-176213">
              <a:spcBef>
                <a:spcPts val="1200"/>
              </a:spcBef>
              <a:buFont typeface="Arial" panose="020B0604020202020204" pitchFamily="34" charset="0"/>
              <a:buChar char="•"/>
            </a:pPr>
            <a:r>
              <a:rPr lang="en-GB" sz="2000" dirty="0">
                <a:latin typeface="+mn-lt"/>
              </a:rPr>
              <a:t>I will talk about things that many of you know quite well.</a:t>
            </a:r>
          </a:p>
          <a:p>
            <a:pPr marL="612000" lvl="1" indent="-176213">
              <a:spcBef>
                <a:spcPts val="1200"/>
              </a:spcBef>
              <a:buFont typeface="Arial" panose="020B0604020202020204" pitchFamily="34" charset="0"/>
              <a:buChar char="•"/>
            </a:pPr>
            <a:r>
              <a:rPr lang="en-GB" sz="2000" dirty="0">
                <a:latin typeface="+mn-lt"/>
              </a:rPr>
              <a:t>Some of what I say invites disagreement – which can hopefully lead to some fruitful discussion.</a:t>
            </a:r>
          </a:p>
          <a:p>
            <a:pPr marL="612000" lvl="1" indent="-176213">
              <a:spcBef>
                <a:spcPts val="1200"/>
              </a:spcBef>
              <a:buFont typeface="Arial" panose="020B0604020202020204" pitchFamily="34" charset="0"/>
              <a:buChar char="•"/>
            </a:pPr>
            <a:r>
              <a:rPr lang="en-GB" sz="2000" dirty="0"/>
              <a:t>Perhaps we need to be more critical – of ourselves – as academics – of what we talk about – or how – and how we connect to discourses outside academia – and to understand better the </a:t>
            </a:r>
            <a:r>
              <a:rPr lang="en-GB" sz="2000" i="1" dirty="0"/>
              <a:t>political</a:t>
            </a:r>
            <a:r>
              <a:rPr lang="en-GB" sz="2000" dirty="0"/>
              <a:t> aspect of our contributions. </a:t>
            </a:r>
          </a:p>
          <a:p>
            <a:pPr marL="612000" lvl="1" indent="-176213">
              <a:spcBef>
                <a:spcPts val="1200"/>
              </a:spcBef>
              <a:buFont typeface="Arial" panose="020B0604020202020204" pitchFamily="34" charset="0"/>
              <a:buChar char="•"/>
            </a:pPr>
            <a:r>
              <a:rPr lang="en-GB" sz="2000" dirty="0"/>
              <a:t>I intended to discuss in this connection how we understand the terms, LLL, Education, education, needs and evidence – but …</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62294"/>
            <a:ext cx="1800200" cy="1014944"/>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200" dirty="0">
                <a:solidFill>
                  <a:srgbClr val="000000"/>
                </a:solidFill>
                <a:latin typeface="Calibri" panose="020F0502020204030204" pitchFamily="34" charset="0"/>
              </a:rPr>
              <a:t>Shaping Futures, Empowering Lives: Lifelong Learning at the Heart of Flourishing for Individuals and Societies</a:t>
            </a:r>
            <a:endParaRPr lang="en-GB" sz="1200" dirty="0">
              <a:latin typeface="+mn-lt"/>
            </a:endParaRPr>
          </a:p>
        </p:txBody>
      </p:sp>
    </p:spTree>
    <p:extLst>
      <p:ext uri="{BB962C8B-B14F-4D97-AF65-F5344CB8AC3E}">
        <p14:creationId xmlns:p14="http://schemas.microsoft.com/office/powerpoint/2010/main" val="400686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dirty="0"/>
          </a:p>
        </p:txBody>
      </p:sp>
      <p:sp>
        <p:nvSpPr>
          <p:cNvPr id="6" name="Rectangle 2"/>
          <p:cNvSpPr txBox="1">
            <a:spLocks/>
          </p:cNvSpPr>
          <p:nvPr/>
        </p:nvSpPr>
        <p:spPr bwMode="auto">
          <a:xfrm>
            <a:off x="-17125" y="-52909"/>
            <a:ext cx="10177930" cy="1229786"/>
          </a:xfrm>
          <a:prstGeom prst="rect">
            <a:avLst/>
          </a:prstGeom>
          <a:solidFill>
            <a:schemeClr val="bg1"/>
          </a:soli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1999"/>
              </a:spcBef>
            </a:pPr>
            <a:r>
              <a:rPr lang="en-US" sz="3200" dirty="0">
                <a:pattFill prst="pct5">
                  <a:fgClr>
                    <a:schemeClr val="accent1"/>
                  </a:fgClr>
                  <a:bgClr>
                    <a:schemeClr val="bg1"/>
                  </a:bgClr>
                </a:pattFill>
              </a:rPr>
              <a:t>	</a:t>
            </a:r>
            <a:endParaRPr lang="en-GB" sz="2400" dirty="0">
              <a:pattFill prst="pct5">
                <a:fgClr>
                  <a:schemeClr val="accent1"/>
                </a:fgClr>
                <a:bgClr>
                  <a:schemeClr val="bg1"/>
                </a:bgClr>
              </a:pattFill>
            </a:endParaRPr>
          </a:p>
        </p:txBody>
      </p:sp>
      <p:pic>
        <p:nvPicPr>
          <p:cNvPr id="1026" name="Picture 2" descr="Two peak emerge from an enormous volcanic fissure during at eruption at Fagradalsfjall.">
            <a:extLst>
              <a:ext uri="{FF2B5EF4-FFF2-40B4-BE49-F238E27FC236}">
                <a16:creationId xmlns:a16="http://schemas.microsoft.com/office/drawing/2014/main" id="{2659C2E7-D3C1-CFBE-6653-297CAC787F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8" y="-35474"/>
            <a:ext cx="2767930" cy="34628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elandic Volcano Erupts for Third Time in Two Months - Bloomberg">
            <a:extLst>
              <a:ext uri="{FF2B5EF4-FFF2-40B4-BE49-F238E27FC236}">
                <a16:creationId xmlns:a16="http://schemas.microsoft.com/office/drawing/2014/main" id="{29EE77D4-AED9-C8F6-1F99-18DFEA149B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150" y="-52908"/>
            <a:ext cx="3202270" cy="24007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efined">
            <a:extLst>
              <a:ext uri="{FF2B5EF4-FFF2-40B4-BE49-F238E27FC236}">
                <a16:creationId xmlns:a16="http://schemas.microsoft.com/office/drawing/2014/main" id="{63B07A30-9593-4F87-5AE8-CDA7C127FA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21" y="4447195"/>
            <a:ext cx="3730752" cy="2099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jtj\Pictures\2014 Torfajökull 20-9-2104\IMG_6088.JPG">
            <a:extLst>
              <a:ext uri="{FF2B5EF4-FFF2-40B4-BE49-F238E27FC236}">
                <a16:creationId xmlns:a16="http://schemas.microsoft.com/office/drawing/2014/main" id="{1112AF5F-973F-2855-C64F-30E81CA6B4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1511" y="3609934"/>
            <a:ext cx="4387874" cy="32918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B7B8F7D8-63F7-C6E5-5ADC-67E3525B3762}"/>
              </a:ext>
            </a:extLst>
          </p:cNvPr>
          <p:cNvSpPr txBox="1">
            <a:spLocks/>
          </p:cNvSpPr>
          <p:nvPr/>
        </p:nvSpPr>
        <p:spPr bwMode="auto">
          <a:xfrm>
            <a:off x="3052777" y="2612882"/>
            <a:ext cx="6729916" cy="768722"/>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spcBef>
                <a:spcPts val="0"/>
              </a:spcBef>
              <a:buNone/>
            </a:pPr>
            <a:r>
              <a:rPr lang="en-GB" sz="2200" kern="0" dirty="0">
                <a:latin typeface="+mn-lt"/>
                <a:ea typeface="Times New Roman" panose="02020603050405020304" pitchFamily="18" charset="0"/>
              </a:rPr>
              <a:t>The world of adult education and learning is certainly intriguing, crucial, and complex – perhaps fragile at times</a:t>
            </a:r>
          </a:p>
        </p:txBody>
      </p:sp>
      <p:sp>
        <p:nvSpPr>
          <p:cNvPr id="5" name="Rectangle 3">
            <a:extLst>
              <a:ext uri="{FF2B5EF4-FFF2-40B4-BE49-F238E27FC236}">
                <a16:creationId xmlns:a16="http://schemas.microsoft.com/office/drawing/2014/main" id="{B2204A52-BBAE-C2EF-6539-77A38637B326}"/>
              </a:ext>
            </a:extLst>
          </p:cNvPr>
          <p:cNvSpPr txBox="1">
            <a:spLocks/>
          </p:cNvSpPr>
          <p:nvPr/>
        </p:nvSpPr>
        <p:spPr bwMode="auto">
          <a:xfrm>
            <a:off x="88720" y="3637918"/>
            <a:ext cx="3387911" cy="737945"/>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spcBef>
                <a:spcPts val="0"/>
              </a:spcBef>
              <a:buNone/>
            </a:pPr>
            <a:endParaRPr lang="en-GB" sz="1800" kern="0" dirty="0">
              <a:solidFill>
                <a:srgbClr val="002060"/>
              </a:solidFill>
              <a:latin typeface="+mn-lt"/>
              <a:cs typeface="Arial" charset="0"/>
            </a:endParaRPr>
          </a:p>
          <a:p>
            <a:pPr marL="0" indent="0">
              <a:spcBef>
                <a:spcPts val="0"/>
              </a:spcBef>
              <a:buNone/>
            </a:pPr>
            <a:r>
              <a:rPr lang="en-GB" sz="2400" kern="0" dirty="0">
                <a:latin typeface="+mn-lt"/>
                <a:ea typeface="Times New Roman" panose="02020603050405020304" pitchFamily="18" charset="0"/>
              </a:rPr>
              <a:t>Thank you – </a:t>
            </a:r>
            <a:r>
              <a:rPr lang="en-GB" sz="2400" kern="0" dirty="0" err="1">
                <a:latin typeface="+mn-lt"/>
                <a:ea typeface="Times New Roman" panose="02020603050405020304" pitchFamily="18" charset="0"/>
              </a:rPr>
              <a:t>kærar</a:t>
            </a:r>
            <a:r>
              <a:rPr lang="en-GB" sz="2400" kern="0" dirty="0">
                <a:latin typeface="+mn-lt"/>
                <a:ea typeface="Times New Roman" panose="02020603050405020304" pitchFamily="18" charset="0"/>
              </a:rPr>
              <a:t> </a:t>
            </a:r>
            <a:r>
              <a:rPr lang="en-GB" sz="2400" kern="0" dirty="0" err="1">
                <a:latin typeface="+mn-lt"/>
                <a:ea typeface="Times New Roman" panose="02020603050405020304" pitchFamily="18" charset="0"/>
              </a:rPr>
              <a:t>þakkir</a:t>
            </a:r>
            <a:endParaRPr lang="en-GB" sz="2400" kern="0" dirty="0">
              <a:latin typeface="+mn-lt"/>
              <a:ea typeface="Times New Roman" panose="02020603050405020304" pitchFamily="18" charset="0"/>
            </a:endParaRPr>
          </a:p>
        </p:txBody>
      </p:sp>
    </p:spTree>
    <p:extLst>
      <p:ext uri="{BB962C8B-B14F-4D97-AF65-F5344CB8AC3E}">
        <p14:creationId xmlns:p14="http://schemas.microsoft.com/office/powerpoint/2010/main" val="29793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000"/>
                                  </p:stCondLst>
                                  <p:childTnLst>
                                    <p:set>
                                      <p:cBhvr>
                                        <p:cTn id="12" dur="1" fill="hold">
                                          <p:stCondLst>
                                            <p:cond delay="0"/>
                                          </p:stCondLst>
                                        </p:cTn>
                                        <p:tgtEl>
                                          <p:spTgt spid="1026"/>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3000"/>
                                  </p:stCondLst>
                                  <p:childTnLst>
                                    <p:set>
                                      <p:cBhvr>
                                        <p:cTn id="15" dur="1" fill="hold">
                                          <p:stCondLst>
                                            <p:cond delay="0"/>
                                          </p:stCondLst>
                                        </p:cTn>
                                        <p:tgtEl>
                                          <p:spTgt spid="1028"/>
                                        </p:tgtEl>
                                        <p:attrNameLst>
                                          <p:attrName>style.visibility</p:attrName>
                                        </p:attrNameLst>
                                      </p:cBhvr>
                                      <p:to>
                                        <p:strVal val="visible"/>
                                      </p:to>
                                    </p:set>
                                  </p:childTnLst>
                                </p:cTn>
                              </p:par>
                            </p:childTnLst>
                          </p:cTn>
                        </p:par>
                        <p:par>
                          <p:cTn id="16" fill="hold">
                            <p:stCondLst>
                              <p:cond delay="7000"/>
                            </p:stCondLst>
                            <p:childTnLst>
                              <p:par>
                                <p:cTn id="17" presetID="1" presetClass="entr" presetSubtype="0" fill="hold" nodeType="afterEffect">
                                  <p:stCondLst>
                                    <p:cond delay="400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dirty="0"/>
              <a:t>Jón Torfi Jónasson 10th Nordic Conference on Adult Education and Learning</a:t>
            </a:r>
            <a:endParaRPr lang="is-IS" dirty="0"/>
          </a:p>
        </p:txBody>
      </p:sp>
      <p:sp>
        <p:nvSpPr>
          <p:cNvPr id="6" name="Rectangle 2"/>
          <p:cNvSpPr txBox="1">
            <a:spLocks/>
          </p:cNvSpPr>
          <p:nvPr/>
        </p:nvSpPr>
        <p:spPr bwMode="auto">
          <a:xfrm>
            <a:off x="-466" y="-38517"/>
            <a:ext cx="4779080" cy="1216566"/>
          </a:xfrm>
          <a:prstGeom prst="rect">
            <a:avLst/>
          </a:prstGeom>
          <a:gradFill>
            <a:gsLst>
              <a:gs pos="0">
                <a:srgbClr val="86AF4F"/>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marL="176213" algn="l">
              <a:spcBef>
                <a:spcPts val="600"/>
              </a:spcBef>
            </a:pPr>
            <a:r>
              <a:rPr lang="en-GB" sz="2000" b="1" dirty="0"/>
              <a:t>The field of adult education and learning is </a:t>
            </a:r>
            <a:r>
              <a:rPr lang="pt-BR" sz="2000" b="1" dirty="0"/>
              <a:t>intriguing, crucial, fragile – and complex</a:t>
            </a:r>
            <a:endParaRPr lang="en-GB" sz="2000" b="1" dirty="0"/>
          </a:p>
        </p:txBody>
      </p:sp>
      <p:sp>
        <p:nvSpPr>
          <p:cNvPr id="16386" name="Rectangle 3"/>
          <p:cNvSpPr>
            <a:spLocks noGrp="1"/>
          </p:cNvSpPr>
          <p:nvPr>
            <p:ph type="body" idx="1"/>
          </p:nvPr>
        </p:nvSpPr>
        <p:spPr>
          <a:xfrm>
            <a:off x="-467" y="1353297"/>
            <a:ext cx="7383400" cy="1199610"/>
          </a:xfrm>
          <a:solidFill>
            <a:schemeClr val="bg1"/>
          </a:solidFill>
        </p:spPr>
        <p:txBody>
          <a:bodyPr wrap="square">
            <a:spAutoFit/>
          </a:bodyPr>
          <a:lstStyle/>
          <a:p>
            <a:pPr marL="0" indent="0">
              <a:buNone/>
            </a:pPr>
            <a:r>
              <a:rPr lang="en-GB" sz="1800" dirty="0">
                <a:latin typeface="+mn-lt"/>
              </a:rPr>
              <a:t>AEL is </a:t>
            </a:r>
            <a:r>
              <a:rPr lang="en-GB" sz="1800" b="1" dirty="0">
                <a:latin typeface="+mn-lt"/>
              </a:rPr>
              <a:t>intriguing</a:t>
            </a:r>
            <a:r>
              <a:rPr lang="en-GB" sz="1800" dirty="0">
                <a:latin typeface="+mn-lt"/>
              </a:rPr>
              <a:t> – as it is far reaching, covers all educational issues, extends to a large portion of our lives, allows flexibility, can be innovative, even creative, sometimes outside the constraints of a system.  Thus, content and pedagogy are relatively free from a constraining tradition. </a:t>
            </a:r>
          </a:p>
        </p:txBody>
      </p:sp>
      <p:sp>
        <p:nvSpPr>
          <p:cNvPr id="8" name="Rectangle 3">
            <a:extLst>
              <a:ext uri="{FF2B5EF4-FFF2-40B4-BE49-F238E27FC236}">
                <a16:creationId xmlns:a16="http://schemas.microsoft.com/office/drawing/2014/main" id="{61CA1B6D-1BA4-1CD1-318E-E6665634AB11}"/>
              </a:ext>
            </a:extLst>
          </p:cNvPr>
          <p:cNvSpPr txBox="1">
            <a:spLocks/>
          </p:cNvSpPr>
          <p:nvPr/>
        </p:nvSpPr>
        <p:spPr bwMode="auto">
          <a:xfrm>
            <a:off x="4907038" y="4478421"/>
            <a:ext cx="2035273" cy="2578449"/>
          </a:xfrm>
          <a:prstGeom prst="rect">
            <a:avLst/>
          </a:prstGeom>
          <a:solidFill>
            <a:schemeClr val="bg1"/>
          </a:solidFill>
          <a:ln w="38100">
            <a:gradFill>
              <a:gsLst>
                <a:gs pos="0">
                  <a:srgbClr val="00B050"/>
                </a:gs>
                <a:gs pos="100000">
                  <a:schemeClr val="accent1">
                    <a:lumMod val="30000"/>
                    <a:lumOff val="70000"/>
                  </a:schemeClr>
                </a:gs>
              </a:gsLst>
              <a:lin ang="5400000" scaled="1"/>
            </a:gra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Font typeface="Arial" charset="0"/>
              <a:buNone/>
            </a:pPr>
            <a:r>
              <a:rPr lang="en-GB" sz="1600" kern="0" dirty="0">
                <a:latin typeface="+mn-lt"/>
              </a:rPr>
              <a:t>“In most countries adult education is not recognised as part of the formal education system …. “ </a:t>
            </a:r>
          </a:p>
          <a:p>
            <a:pPr marL="0" indent="0">
              <a:buFont typeface="Arial" charset="0"/>
              <a:buNone/>
            </a:pPr>
            <a:r>
              <a:rPr lang="en-GB" sz="1200" kern="0" dirty="0">
                <a:latin typeface="+mn-lt"/>
              </a:rPr>
              <a:t>2016 UNESCO-UIS/OECD/EUROSTAT (UOE)</a:t>
            </a:r>
          </a:p>
          <a:p>
            <a:pPr marL="0" indent="0">
              <a:buFont typeface="Arial" charset="0"/>
              <a:buNone/>
            </a:pPr>
            <a:r>
              <a:rPr lang="en-GB" sz="1000" kern="0" dirty="0"/>
              <a:t>https://circabc.europa.eu/sd/a/849a866e-d820-4006-a6af-21cb1c48626b/UOE2016manual_12072016.pdf</a:t>
            </a:r>
          </a:p>
          <a:p>
            <a:pPr marL="0" indent="0">
              <a:buFont typeface="Arial" charset="0"/>
              <a:buNone/>
            </a:pPr>
            <a:endParaRPr lang="en-GB" sz="1100" kern="0" dirty="0"/>
          </a:p>
        </p:txBody>
      </p:sp>
      <p:sp>
        <p:nvSpPr>
          <p:cNvPr id="4" name="Rectangle 3">
            <a:extLst>
              <a:ext uri="{FF2B5EF4-FFF2-40B4-BE49-F238E27FC236}">
                <a16:creationId xmlns:a16="http://schemas.microsoft.com/office/drawing/2014/main" id="{25EC0A6D-717B-D731-20EE-F6166CEE8625}"/>
              </a:ext>
            </a:extLst>
          </p:cNvPr>
          <p:cNvSpPr txBox="1">
            <a:spLocks/>
          </p:cNvSpPr>
          <p:nvPr/>
        </p:nvSpPr>
        <p:spPr bwMode="auto">
          <a:xfrm>
            <a:off x="45465" y="4481298"/>
            <a:ext cx="4678832" cy="3138602"/>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800" kern="0" dirty="0">
                <a:latin typeface="+mn-lt"/>
              </a:rPr>
              <a:t>AEL is </a:t>
            </a:r>
            <a:r>
              <a:rPr lang="en-GB" sz="1800" b="1" kern="0" dirty="0">
                <a:latin typeface="+mn-lt"/>
              </a:rPr>
              <a:t>fragile</a:t>
            </a:r>
            <a:r>
              <a:rPr lang="en-GB" sz="1800" kern="0" dirty="0">
                <a:latin typeface="+mn-lt"/>
              </a:rPr>
              <a:t> –more fragile than other parts of education – at least the part of it that is outside the system of education. It has been claimed that it is weak because it is difficult to define and being fragmented – both of which are true – but this goes also for the rest of education – which is incredibly fragmented. I think the fragility of AEL stems mainly from its weak standing within the system – and the uncertainty about its principal justification or rationale.</a:t>
            </a:r>
            <a:endParaRPr lang="en-GB" sz="1800" b="1" kern="0" dirty="0">
              <a:latin typeface="+mn-lt"/>
            </a:endParaRPr>
          </a:p>
        </p:txBody>
      </p:sp>
      <p:sp>
        <p:nvSpPr>
          <p:cNvPr id="5" name="Rectangle 3">
            <a:extLst>
              <a:ext uri="{FF2B5EF4-FFF2-40B4-BE49-F238E27FC236}">
                <a16:creationId xmlns:a16="http://schemas.microsoft.com/office/drawing/2014/main" id="{A819DA05-1E1A-DD33-C661-C7F5AF007D39}"/>
              </a:ext>
            </a:extLst>
          </p:cNvPr>
          <p:cNvSpPr txBox="1">
            <a:spLocks/>
          </p:cNvSpPr>
          <p:nvPr/>
        </p:nvSpPr>
        <p:spPr bwMode="auto">
          <a:xfrm>
            <a:off x="20584" y="2640299"/>
            <a:ext cx="6641470" cy="1753607"/>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800" b="1" kern="0" dirty="0">
                <a:latin typeface="+mn-lt"/>
              </a:rPr>
              <a:t>Crucial</a:t>
            </a:r>
            <a:r>
              <a:rPr lang="en-GB" sz="1800" kern="0" dirty="0">
                <a:latin typeface="+mn-lt"/>
              </a:rPr>
              <a:t> as it is expected to </a:t>
            </a:r>
            <a:r>
              <a:rPr lang="en-GB" sz="1800" kern="0" dirty="0"/>
              <a:t>support democracy  and </a:t>
            </a:r>
            <a:r>
              <a:rPr lang="en-GB" sz="1800" kern="0" dirty="0">
                <a:latin typeface="+mn-lt"/>
              </a:rPr>
              <a:t>focus on obvious challenges or concerns of the present such as those presented in the eight focal areas emerging from the Marrakech 2022 conference. </a:t>
            </a:r>
            <a:r>
              <a:rPr lang="en-GB" sz="1800" dirty="0"/>
              <a:t>It invites personal and social development – enabling people to be a part of a democratic social edifice – to fill into the gaps in a somewhat outdated educational system.</a:t>
            </a:r>
            <a:endParaRPr lang="en-GB" sz="1800" kern="0" dirty="0">
              <a:latin typeface="+mn-lt"/>
            </a:endParaRPr>
          </a:p>
        </p:txBody>
      </p:sp>
      <p:sp>
        <p:nvSpPr>
          <p:cNvPr id="7" name="Rectangle 3">
            <a:extLst>
              <a:ext uri="{FF2B5EF4-FFF2-40B4-BE49-F238E27FC236}">
                <a16:creationId xmlns:a16="http://schemas.microsoft.com/office/drawing/2014/main" id="{269EF9C7-555D-5516-7A0E-89B7CBACEE14}"/>
              </a:ext>
            </a:extLst>
          </p:cNvPr>
          <p:cNvSpPr txBox="1">
            <a:spLocks/>
          </p:cNvSpPr>
          <p:nvPr/>
        </p:nvSpPr>
        <p:spPr bwMode="auto">
          <a:xfrm>
            <a:off x="4593617" y="6991540"/>
            <a:ext cx="2190844" cy="540968"/>
          </a:xfrm>
          <a:prstGeom prst="rect">
            <a:avLst/>
          </a:prstGeom>
          <a:solidFill>
            <a:schemeClr val="bg1"/>
          </a:solidFill>
          <a:ln w="38100">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Font typeface="Arial" charset="0"/>
              <a:buNone/>
            </a:pPr>
            <a:r>
              <a:rPr lang="en-GB" sz="1600" kern="0" dirty="0">
                <a:latin typeface="+mn-lt"/>
              </a:rPr>
              <a:t>.</a:t>
            </a:r>
            <a:endParaRPr lang="en-GB" sz="1000" kern="0" dirty="0"/>
          </a:p>
          <a:p>
            <a:pPr marL="0" indent="0">
              <a:buFont typeface="Arial" charset="0"/>
              <a:buNone/>
            </a:pPr>
            <a:endParaRPr lang="en-GB" sz="1100" kern="0" dirty="0"/>
          </a:p>
        </p:txBody>
      </p:sp>
      <p:sp>
        <p:nvSpPr>
          <p:cNvPr id="11" name="Rectangle 2">
            <a:extLst>
              <a:ext uri="{FF2B5EF4-FFF2-40B4-BE49-F238E27FC236}">
                <a16:creationId xmlns:a16="http://schemas.microsoft.com/office/drawing/2014/main" id="{1E5B6E49-B69F-E3DE-7A46-E2A72674F289}"/>
              </a:ext>
            </a:extLst>
          </p:cNvPr>
          <p:cNvSpPr txBox="1">
            <a:spLocks/>
          </p:cNvSpPr>
          <p:nvPr/>
        </p:nvSpPr>
        <p:spPr bwMode="auto">
          <a:xfrm>
            <a:off x="4778614" y="-81084"/>
            <a:ext cx="5398849" cy="1216566"/>
          </a:xfrm>
          <a:prstGeom prst="rect">
            <a:avLst/>
          </a:prstGeom>
          <a:gradFill>
            <a:gsLst>
              <a:gs pos="0">
                <a:srgbClr val="E2F5D3"/>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marL="176213" algn="l">
              <a:spcBef>
                <a:spcPts val="600"/>
              </a:spcBef>
            </a:pPr>
            <a:endParaRPr lang="en-GB" sz="2000" b="1" dirty="0"/>
          </a:p>
        </p:txBody>
      </p:sp>
      <p:pic>
        <p:nvPicPr>
          <p:cNvPr id="3" name="Mynd 2">
            <a:extLst>
              <a:ext uri="{FF2B5EF4-FFF2-40B4-BE49-F238E27FC236}">
                <a16:creationId xmlns:a16="http://schemas.microsoft.com/office/drawing/2014/main" id="{3CF60471-1F4A-0FE6-5B62-022DCFE93F7C}"/>
              </a:ext>
            </a:extLst>
          </p:cNvPr>
          <p:cNvPicPr>
            <a:picLocks noChangeAspect="1"/>
          </p:cNvPicPr>
          <p:nvPr/>
        </p:nvPicPr>
        <p:blipFill>
          <a:blip r:embed="rId3"/>
          <a:stretch>
            <a:fillRect/>
          </a:stretch>
        </p:blipFill>
        <p:spPr>
          <a:xfrm>
            <a:off x="4778614" y="-52805"/>
            <a:ext cx="2163699" cy="1335596"/>
          </a:xfrm>
          <a:prstGeom prst="rect">
            <a:avLst/>
          </a:prstGeom>
        </p:spPr>
      </p:pic>
      <p:pic>
        <p:nvPicPr>
          <p:cNvPr id="2" name="Mynd 1">
            <a:extLst>
              <a:ext uri="{FF2B5EF4-FFF2-40B4-BE49-F238E27FC236}">
                <a16:creationId xmlns:a16="http://schemas.microsoft.com/office/drawing/2014/main" id="{173AEC27-600D-A429-E68E-FD676DFBC4FB}"/>
              </a:ext>
            </a:extLst>
          </p:cNvPr>
          <p:cNvPicPr>
            <a:picLocks noChangeAspect="1"/>
          </p:cNvPicPr>
          <p:nvPr/>
        </p:nvPicPr>
        <p:blipFill>
          <a:blip r:embed="rId4"/>
          <a:stretch>
            <a:fillRect/>
          </a:stretch>
        </p:blipFill>
        <p:spPr>
          <a:xfrm>
            <a:off x="6942312" y="-81084"/>
            <a:ext cx="3235151" cy="7616825"/>
          </a:xfrm>
          <a:prstGeom prst="rect">
            <a:avLst/>
          </a:prstGeom>
        </p:spPr>
      </p:pic>
    </p:spTree>
    <p:extLst>
      <p:ext uri="{BB962C8B-B14F-4D97-AF65-F5344CB8AC3E}">
        <p14:creationId xmlns:p14="http://schemas.microsoft.com/office/powerpoint/2010/main" val="382228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dirty="0"/>
              <a:t>Jón Torfi Jónasson 10th Nordic Conference on Adult Education and Learning</a:t>
            </a:r>
            <a:endParaRPr lang="is-IS" dirty="0"/>
          </a:p>
        </p:txBody>
      </p:sp>
      <p:sp>
        <p:nvSpPr>
          <p:cNvPr id="16386" name="Rectangle 3"/>
          <p:cNvSpPr>
            <a:spLocks noGrp="1"/>
          </p:cNvSpPr>
          <p:nvPr>
            <p:ph type="body" idx="1"/>
          </p:nvPr>
        </p:nvSpPr>
        <p:spPr>
          <a:xfrm>
            <a:off x="223055" y="1278860"/>
            <a:ext cx="9251452" cy="707167"/>
          </a:xfrm>
          <a:solidFill>
            <a:schemeClr val="bg1"/>
          </a:solidFill>
        </p:spPr>
        <p:txBody>
          <a:bodyPr wrap="square">
            <a:spAutoFit/>
          </a:bodyPr>
          <a:lstStyle/>
          <a:p>
            <a:pPr marL="0" indent="0">
              <a:buNone/>
            </a:pPr>
            <a:r>
              <a:rPr lang="en-GB" sz="2000" dirty="0">
                <a:latin typeface="+mn-lt"/>
              </a:rPr>
              <a:t>The complexity is mainly due to the many different discursive worlds, as is the case for most comparative educational work. Keep in mind the policy discourse. </a:t>
            </a:r>
          </a:p>
        </p:txBody>
      </p:sp>
      <p:sp>
        <p:nvSpPr>
          <p:cNvPr id="2" name="Rectangle 2">
            <a:extLst>
              <a:ext uri="{FF2B5EF4-FFF2-40B4-BE49-F238E27FC236}">
                <a16:creationId xmlns:a16="http://schemas.microsoft.com/office/drawing/2014/main" id="{15C2EB4A-5CA5-F184-ABAB-611FEC583EF8}"/>
              </a:ext>
            </a:extLst>
          </p:cNvPr>
          <p:cNvSpPr txBox="1">
            <a:spLocks/>
          </p:cNvSpPr>
          <p:nvPr/>
        </p:nvSpPr>
        <p:spPr bwMode="auto">
          <a:xfrm>
            <a:off x="-467" y="0"/>
            <a:ext cx="10177930" cy="1216566"/>
          </a:xfrm>
          <a:prstGeom prst="rect">
            <a:avLst/>
          </a:prstGeom>
          <a:gradFill>
            <a:gsLst>
              <a:gs pos="0">
                <a:srgbClr val="92D050"/>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600"/>
              </a:spcBef>
            </a:pPr>
            <a:r>
              <a:rPr lang="en-US" sz="3200" dirty="0"/>
              <a:t>	</a:t>
            </a:r>
            <a:r>
              <a:rPr lang="en-GB" sz="2200" dirty="0"/>
              <a:t>The field of adult education is</a:t>
            </a:r>
          </a:p>
          <a:p>
            <a:pPr algn="l">
              <a:spcBef>
                <a:spcPts val="600"/>
              </a:spcBef>
            </a:pPr>
            <a:r>
              <a:rPr lang="en-GB" sz="2200" dirty="0"/>
              <a:t>			</a:t>
            </a:r>
            <a:r>
              <a:rPr lang="pt-BR" sz="2200" dirty="0"/>
              <a:t>Intriguing, Crucial, Fragile – </a:t>
            </a:r>
            <a:r>
              <a:rPr lang="pt-BR" sz="2200" b="1" dirty="0"/>
              <a:t>and Complex</a:t>
            </a:r>
            <a:endParaRPr lang="en-GB" sz="2200" b="1" dirty="0"/>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39363" y="62294"/>
            <a:ext cx="1800200" cy="1014944"/>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200" b="1" dirty="0">
                <a:solidFill>
                  <a:srgbClr val="000000"/>
                </a:solidFill>
                <a:latin typeface="Calibri" panose="020F0502020204030204" pitchFamily="34" charset="0"/>
              </a:rPr>
              <a:t>Shaping Futures, Empowering Lives: Lifelong Learning at the Heart of Flourishing for Individuals and Societies</a:t>
            </a:r>
            <a:endParaRPr lang="en-GB" sz="1200" b="1" dirty="0">
              <a:latin typeface="+mn-lt"/>
            </a:endParaRPr>
          </a:p>
        </p:txBody>
      </p:sp>
      <p:sp>
        <p:nvSpPr>
          <p:cNvPr id="3" name="Rectangle 3">
            <a:extLst>
              <a:ext uri="{FF2B5EF4-FFF2-40B4-BE49-F238E27FC236}">
                <a16:creationId xmlns:a16="http://schemas.microsoft.com/office/drawing/2014/main" id="{17D61541-E533-6F94-F009-C88247808DE9}"/>
              </a:ext>
            </a:extLst>
          </p:cNvPr>
          <p:cNvSpPr txBox="1">
            <a:spLocks/>
          </p:cNvSpPr>
          <p:nvPr/>
        </p:nvSpPr>
        <p:spPr bwMode="auto">
          <a:xfrm>
            <a:off x="132744" y="2079778"/>
            <a:ext cx="3739344" cy="2892381"/>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Font typeface="Arial" charset="0"/>
              <a:buNone/>
            </a:pPr>
            <a:r>
              <a:rPr lang="en-GB" sz="2000" kern="0" dirty="0">
                <a:latin typeface="+mn-lt"/>
              </a:rPr>
              <a:t>These relate to </a:t>
            </a:r>
          </a:p>
          <a:p>
            <a:pPr marL="176213" indent="-176213">
              <a:buFont typeface="Arial" panose="020B0604020202020204" pitchFamily="34" charset="0"/>
              <a:buChar char="•"/>
            </a:pPr>
            <a:r>
              <a:rPr lang="en-GB" sz="1800" kern="0" dirty="0">
                <a:latin typeface="+mn-lt"/>
              </a:rPr>
              <a:t>Different views on what are the principal challenges</a:t>
            </a:r>
          </a:p>
          <a:p>
            <a:pPr marL="176213" indent="-176213">
              <a:buFont typeface="Arial" panose="020B0604020202020204" pitchFamily="34" charset="0"/>
              <a:buChar char="•"/>
            </a:pPr>
            <a:r>
              <a:rPr lang="en-GB" sz="1800" kern="0" dirty="0">
                <a:latin typeface="+mn-lt"/>
              </a:rPr>
              <a:t>Different institutions or platforms </a:t>
            </a:r>
          </a:p>
          <a:p>
            <a:pPr marL="176213" indent="-176213">
              <a:buFont typeface="Arial" panose="020B0604020202020204" pitchFamily="34" charset="0"/>
              <a:buChar char="•"/>
            </a:pPr>
            <a:r>
              <a:rPr lang="en-GB" sz="1800" kern="0" dirty="0">
                <a:latin typeface="+mn-lt"/>
              </a:rPr>
              <a:t>Different levels of the discourse – different worlds – e.g. local, national, regional, global, etc. </a:t>
            </a:r>
          </a:p>
          <a:p>
            <a:pPr marL="176213" indent="-176213">
              <a:buFont typeface="Arial" panose="020B0604020202020204" pitchFamily="34" charset="0"/>
              <a:buChar char="•"/>
            </a:pPr>
            <a:r>
              <a:rPr lang="en-GB" sz="1800" kern="0" dirty="0">
                <a:latin typeface="+mn-lt"/>
              </a:rPr>
              <a:t>Different cultures </a:t>
            </a:r>
          </a:p>
          <a:p>
            <a:pPr marL="176213" indent="-176213">
              <a:buFont typeface="Arial" panose="020B0604020202020204" pitchFamily="34" charset="0"/>
              <a:buChar char="•"/>
            </a:pPr>
            <a:r>
              <a:rPr lang="en-GB" sz="1800" kern="0" dirty="0">
                <a:latin typeface="+mn-lt"/>
              </a:rPr>
              <a:t>Different systems</a:t>
            </a:r>
          </a:p>
        </p:txBody>
      </p:sp>
      <p:sp>
        <p:nvSpPr>
          <p:cNvPr id="4" name="Rectangle 3">
            <a:extLst>
              <a:ext uri="{FF2B5EF4-FFF2-40B4-BE49-F238E27FC236}">
                <a16:creationId xmlns:a16="http://schemas.microsoft.com/office/drawing/2014/main" id="{DEF36906-4CEA-77E7-3826-5A6B54E47D4D}"/>
              </a:ext>
            </a:extLst>
          </p:cNvPr>
          <p:cNvSpPr txBox="1">
            <a:spLocks/>
          </p:cNvSpPr>
          <p:nvPr/>
        </p:nvSpPr>
        <p:spPr bwMode="auto">
          <a:xfrm>
            <a:off x="223055" y="5048824"/>
            <a:ext cx="9251452" cy="2492271"/>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Font typeface="Arial" charset="0"/>
              <a:buNone/>
            </a:pPr>
            <a:r>
              <a:rPr lang="en-GB" sz="2000" kern="0" dirty="0">
                <a:latin typeface="+mn-lt"/>
              </a:rPr>
              <a:t>This note on complexity is mainly to emphasise four things:</a:t>
            </a:r>
          </a:p>
          <a:p>
            <a:pPr>
              <a:buFont typeface="Wingdings" panose="05000000000000000000" pitchFamily="2" charset="2"/>
              <a:buChar char="§"/>
            </a:pPr>
            <a:r>
              <a:rPr lang="en-GB" sz="2000" kern="0" dirty="0">
                <a:latin typeface="+mn-lt"/>
              </a:rPr>
              <a:t>What, nevertheless, are the uniting parts of the discussion – what is less dependent on these differences? Or, what are the common challenges? </a:t>
            </a:r>
          </a:p>
          <a:p>
            <a:pPr>
              <a:buFont typeface="Wingdings" panose="05000000000000000000" pitchFamily="2" charset="2"/>
              <a:buChar char="§"/>
            </a:pPr>
            <a:r>
              <a:rPr lang="en-GB" sz="2000" kern="0" dirty="0">
                <a:latin typeface="+mn-lt"/>
              </a:rPr>
              <a:t>How does the complexity make our discourse more difficult? </a:t>
            </a:r>
          </a:p>
          <a:p>
            <a:pPr>
              <a:buFont typeface="Wingdings" panose="05000000000000000000" pitchFamily="2" charset="2"/>
              <a:buChar char="§"/>
            </a:pPr>
            <a:r>
              <a:rPr lang="en-GB" sz="2000" kern="0" dirty="0">
                <a:latin typeface="+mn-lt"/>
              </a:rPr>
              <a:t>Apart from enhancing our understanding of problems seen in a particular situation we may consider how do we see our impact, despite these differences?</a:t>
            </a:r>
          </a:p>
          <a:p>
            <a:pPr>
              <a:buFont typeface="Wingdings" panose="05000000000000000000" pitchFamily="2" charset="2"/>
              <a:buChar char="§"/>
            </a:pPr>
            <a:r>
              <a:rPr lang="en-GB" sz="2000" kern="0" dirty="0">
                <a:latin typeface="+mn-lt"/>
              </a:rPr>
              <a:t>To whom are we talking – about our individual concerns – and who is listening?</a:t>
            </a:r>
          </a:p>
        </p:txBody>
      </p:sp>
      <p:sp>
        <p:nvSpPr>
          <p:cNvPr id="5" name="Rectangle 3">
            <a:extLst>
              <a:ext uri="{FF2B5EF4-FFF2-40B4-BE49-F238E27FC236}">
                <a16:creationId xmlns:a16="http://schemas.microsoft.com/office/drawing/2014/main" id="{8B17E565-A3A5-93DD-4104-A6E5983953C6}"/>
              </a:ext>
            </a:extLst>
          </p:cNvPr>
          <p:cNvSpPr txBox="1">
            <a:spLocks/>
          </p:cNvSpPr>
          <p:nvPr/>
        </p:nvSpPr>
        <p:spPr bwMode="auto">
          <a:xfrm>
            <a:off x="3993544" y="2152319"/>
            <a:ext cx="6183919" cy="2861603"/>
          </a:xfrm>
          <a:prstGeom prst="rect">
            <a:avLst/>
          </a:prstGeom>
          <a:solidFill>
            <a:schemeClr val="bg1"/>
          </a:solidFill>
          <a:ln w="9525">
            <a:no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176213" indent="-176213">
              <a:buFont typeface="Arial" panose="020B0604020202020204" pitchFamily="34" charset="0"/>
              <a:buChar char="•"/>
            </a:pPr>
            <a:r>
              <a:rPr lang="en-GB" sz="1800" kern="0" dirty="0">
                <a:latin typeface="+mn-lt"/>
              </a:rPr>
              <a:t>Different linguistic usages (different terms, different understanding what is being placed in focus)</a:t>
            </a:r>
          </a:p>
          <a:p>
            <a:pPr marL="176213" indent="-176213">
              <a:buFont typeface="Arial" panose="020B0604020202020204" pitchFamily="34" charset="0"/>
              <a:buChar char="•"/>
            </a:pPr>
            <a:r>
              <a:rPr lang="en-GB" sz="1800" kern="0" dirty="0">
                <a:latin typeface="+mn-lt"/>
              </a:rPr>
              <a:t>Different political emphasis – e.g. whom are we talking about</a:t>
            </a:r>
          </a:p>
          <a:p>
            <a:pPr marL="176213" indent="-176213">
              <a:buFont typeface="Arial" panose="020B0604020202020204" pitchFamily="34" charset="0"/>
              <a:buChar char="•"/>
            </a:pPr>
            <a:r>
              <a:rPr lang="en-GB" sz="1800" kern="0" dirty="0">
                <a:latin typeface="+mn-lt"/>
              </a:rPr>
              <a:t>Different economies</a:t>
            </a:r>
          </a:p>
          <a:p>
            <a:pPr marL="176213" indent="-176213">
              <a:buFont typeface="Arial" panose="020B0604020202020204" pitchFamily="34" charset="0"/>
              <a:buChar char="•"/>
            </a:pPr>
            <a:r>
              <a:rPr lang="en-GB" sz="1800" kern="0" dirty="0">
                <a:latin typeface="+mn-lt"/>
              </a:rPr>
              <a:t>Different departures – or foci of the discussion (participation, systems, andragogy, rationale  …)</a:t>
            </a:r>
          </a:p>
          <a:p>
            <a:pPr marL="176213" indent="-176213">
              <a:buFont typeface="Arial" panose="020B0604020202020204" pitchFamily="34" charset="0"/>
              <a:buChar char="•"/>
            </a:pPr>
            <a:r>
              <a:rPr lang="en-GB" sz="1800" kern="0" dirty="0">
                <a:latin typeface="+mn-lt"/>
              </a:rPr>
              <a:t>Different backgrounds of the participants in the discussion – different language used (often professional) </a:t>
            </a:r>
          </a:p>
          <a:p>
            <a:pPr marL="176213" indent="-176213">
              <a:buFont typeface="Arial" panose="020B0604020202020204" pitchFamily="34" charset="0"/>
              <a:buChar char="•"/>
            </a:pPr>
            <a:r>
              <a:rPr lang="en-GB" sz="1800" kern="0" dirty="0">
                <a:latin typeface="+mn-lt"/>
              </a:rPr>
              <a:t>Question of responsibilities (individual, industry, state …)</a:t>
            </a:r>
          </a:p>
        </p:txBody>
      </p:sp>
    </p:spTree>
    <p:extLst>
      <p:ext uri="{BB962C8B-B14F-4D97-AF65-F5344CB8AC3E}">
        <p14:creationId xmlns:p14="http://schemas.microsoft.com/office/powerpoint/2010/main" val="42219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dirty="0"/>
              <a:t>Jón Torfi Jónasson 10th Nordic Conference on Adult Education and Learning</a:t>
            </a:r>
            <a:endParaRPr lang="is-IS" dirty="0"/>
          </a:p>
        </p:txBody>
      </p:sp>
      <p:sp>
        <p:nvSpPr>
          <p:cNvPr id="6" name="Rectangle 2"/>
          <p:cNvSpPr txBox="1">
            <a:spLocks/>
          </p:cNvSpPr>
          <p:nvPr/>
        </p:nvSpPr>
        <p:spPr bwMode="auto">
          <a:xfrm>
            <a:off x="-467" y="-38517"/>
            <a:ext cx="10177930" cy="1216566"/>
          </a:xfrm>
          <a:prstGeom prst="rect">
            <a:avLst/>
          </a:prstGeom>
          <a:gradFill>
            <a:gsLst>
              <a:gs pos="0">
                <a:srgbClr val="86AF4F"/>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600"/>
              </a:spcBef>
            </a:pPr>
            <a:r>
              <a:rPr lang="en-US" sz="3200" dirty="0"/>
              <a:t>	</a:t>
            </a:r>
            <a:r>
              <a:rPr lang="en-GB" sz="2000" b="1" dirty="0">
                <a:solidFill>
                  <a:schemeClr val="bg1"/>
                </a:solidFill>
              </a:rPr>
              <a:t>The future </a:t>
            </a:r>
            <a:r>
              <a:rPr lang="en-GB" sz="2000" b="1" dirty="0"/>
              <a:t>and the present: </a:t>
            </a:r>
          </a:p>
          <a:p>
            <a:pPr algn="l">
              <a:spcBef>
                <a:spcPts val="600"/>
              </a:spcBef>
            </a:pPr>
            <a:r>
              <a:rPr lang="en-GB" sz="2000" b="1" dirty="0">
                <a:solidFill>
                  <a:schemeClr val="bg1"/>
                </a:solidFill>
              </a:rPr>
              <a:t>						</a:t>
            </a:r>
            <a:r>
              <a:rPr lang="en-GB" sz="2000" b="1" dirty="0"/>
              <a:t>How might education deal with the future?</a:t>
            </a:r>
            <a:endParaRPr lang="en-GB" sz="2000" dirty="0"/>
          </a:p>
        </p:txBody>
      </p:sp>
      <p:sp>
        <p:nvSpPr>
          <p:cNvPr id="16386" name="Rectangle 3"/>
          <p:cNvSpPr>
            <a:spLocks noGrp="1"/>
          </p:cNvSpPr>
          <p:nvPr>
            <p:ph type="body" idx="1"/>
          </p:nvPr>
        </p:nvSpPr>
        <p:spPr>
          <a:xfrm>
            <a:off x="958467" y="1685113"/>
            <a:ext cx="6687239" cy="4631318"/>
          </a:xfrm>
          <a:solidFill>
            <a:schemeClr val="bg1"/>
          </a:solidFill>
        </p:spPr>
        <p:txBody>
          <a:bodyPr wrap="square">
            <a:spAutoFit/>
          </a:bodyPr>
          <a:lstStyle/>
          <a:p>
            <a:pPr marL="180975" lvl="1" indent="0">
              <a:spcBef>
                <a:spcPts val="600"/>
              </a:spcBef>
              <a:buNone/>
            </a:pPr>
            <a:r>
              <a:rPr lang="en-GB" sz="2000" dirty="0">
                <a:latin typeface="+mn-lt"/>
              </a:rPr>
              <a:t>Education as an institution is notoriously conservative – its organization, its content, and its pedagogy changes very slowly – often it seems to be oblivious to many of the important changes surrounding it.</a:t>
            </a:r>
          </a:p>
          <a:p>
            <a:pPr marL="180975" lvl="1" indent="0">
              <a:spcBef>
                <a:spcPts val="600"/>
              </a:spcBef>
              <a:buNone/>
            </a:pPr>
            <a:r>
              <a:rPr lang="en-GB" sz="2000" dirty="0">
                <a:latin typeface="+mn-lt"/>
              </a:rPr>
              <a:t>The important changes are not only confined to technology – perhaps cultural and societal changes are more relevant, and these often seem to call for different emphasis in the approaches adopted in education. </a:t>
            </a:r>
          </a:p>
          <a:p>
            <a:pPr marL="180975" lvl="1" indent="0">
              <a:spcBef>
                <a:spcPts val="600"/>
              </a:spcBef>
              <a:buNone/>
            </a:pPr>
            <a:r>
              <a:rPr lang="en-GB" sz="2000" dirty="0">
                <a:latin typeface="+mn-lt"/>
              </a:rPr>
              <a:t>The development of AI is much faster than many people realise, but so are other developments. </a:t>
            </a:r>
          </a:p>
          <a:p>
            <a:pPr marL="180975" lvl="1" indent="0">
              <a:spcBef>
                <a:spcPts val="600"/>
              </a:spcBef>
              <a:buNone/>
            </a:pPr>
            <a:r>
              <a:rPr lang="en-GB" sz="2000" dirty="0">
                <a:latin typeface="+mn-lt"/>
              </a:rPr>
              <a:t>Of course, there is some lively discussion going on all over the educational arena deliberating the way education – the </a:t>
            </a:r>
            <a:r>
              <a:rPr lang="en-GB" sz="2000" b="1" dirty="0">
                <a:latin typeface="+mn-lt"/>
              </a:rPr>
              <a:t>system</a:t>
            </a:r>
            <a:r>
              <a:rPr lang="en-GB" sz="2000" dirty="0">
                <a:latin typeface="+mn-lt"/>
              </a:rPr>
              <a:t> and the </a:t>
            </a:r>
            <a:r>
              <a:rPr lang="en-GB" sz="2000" b="1" dirty="0">
                <a:latin typeface="+mn-lt"/>
              </a:rPr>
              <a:t>idea</a:t>
            </a:r>
            <a:r>
              <a:rPr lang="en-GB" sz="2000" dirty="0">
                <a:latin typeface="+mn-lt"/>
              </a:rPr>
              <a:t> should attend to the future – see e.g. lively discussion on anticipatory governance. </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891833"/>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000" b="1" dirty="0">
                <a:solidFill>
                  <a:srgbClr val="000000"/>
                </a:solidFill>
                <a:latin typeface="Calibri" panose="020F0502020204030204" pitchFamily="34" charset="0"/>
              </a:rPr>
              <a:t>Shaping Futures, Empowering Lives:</a:t>
            </a:r>
          </a:p>
          <a:p>
            <a:pPr marL="0" indent="0">
              <a:buNone/>
            </a:pPr>
            <a:r>
              <a:rPr lang="en-GB" sz="1000" b="1" dirty="0">
                <a:solidFill>
                  <a:srgbClr val="000000"/>
                </a:solidFill>
                <a:latin typeface="Calibri" panose="020F0502020204030204" pitchFamily="34" charset="0"/>
              </a:rPr>
              <a:t> Lifelong Learning at the Heart of Flourishing for Individuals and Societies</a:t>
            </a:r>
            <a:endParaRPr lang="en-GB" sz="1000" b="1" dirty="0">
              <a:latin typeface="+mn-lt"/>
            </a:endParaRPr>
          </a:p>
        </p:txBody>
      </p:sp>
    </p:spTree>
    <p:extLst>
      <p:ext uri="{BB962C8B-B14F-4D97-AF65-F5344CB8AC3E}">
        <p14:creationId xmlns:p14="http://schemas.microsoft.com/office/powerpoint/2010/main" val="287305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dirty="0"/>
              <a:t>Jón Torfi Jónasson 10th Nordic Conference on Adult Education and Learning</a:t>
            </a:r>
            <a:endParaRPr lang="is-IS" dirty="0"/>
          </a:p>
        </p:txBody>
      </p:sp>
      <p:sp>
        <p:nvSpPr>
          <p:cNvPr id="6" name="Rectangle 2"/>
          <p:cNvSpPr txBox="1">
            <a:spLocks/>
          </p:cNvSpPr>
          <p:nvPr/>
        </p:nvSpPr>
        <p:spPr bwMode="auto">
          <a:xfrm>
            <a:off x="-467" y="-38517"/>
            <a:ext cx="10177930" cy="1216566"/>
          </a:xfrm>
          <a:prstGeom prst="rect">
            <a:avLst/>
          </a:prstGeom>
          <a:gradFill>
            <a:gsLst>
              <a:gs pos="0">
                <a:srgbClr val="86AF4F"/>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600"/>
              </a:spcBef>
            </a:pPr>
            <a:r>
              <a:rPr lang="en-US" sz="3200" dirty="0"/>
              <a:t>	</a:t>
            </a:r>
            <a:r>
              <a:rPr lang="en-GB" sz="2000" b="1" dirty="0">
                <a:solidFill>
                  <a:schemeClr val="bg1"/>
                </a:solidFill>
              </a:rPr>
              <a:t>The future </a:t>
            </a:r>
            <a:r>
              <a:rPr lang="en-GB" sz="2000" b="1" dirty="0"/>
              <a:t>and the present: </a:t>
            </a:r>
          </a:p>
          <a:p>
            <a:pPr algn="l">
              <a:spcBef>
                <a:spcPts val="600"/>
              </a:spcBef>
            </a:pPr>
            <a:r>
              <a:rPr lang="en-GB" sz="2000" b="1" dirty="0">
                <a:solidFill>
                  <a:schemeClr val="bg1"/>
                </a:solidFill>
              </a:rPr>
              <a:t>						</a:t>
            </a:r>
            <a:r>
              <a:rPr lang="en-GB" sz="2000" b="1" dirty="0"/>
              <a:t>How might education deal with the future?</a:t>
            </a:r>
            <a:endParaRPr lang="en-GB" sz="2000" dirty="0"/>
          </a:p>
        </p:txBody>
      </p:sp>
      <p:sp>
        <p:nvSpPr>
          <p:cNvPr id="16386" name="Rectangle 3"/>
          <p:cNvSpPr>
            <a:spLocks noGrp="1"/>
          </p:cNvSpPr>
          <p:nvPr>
            <p:ph type="body" idx="1"/>
          </p:nvPr>
        </p:nvSpPr>
        <p:spPr>
          <a:xfrm>
            <a:off x="848300" y="1284124"/>
            <a:ext cx="7524520" cy="5077594"/>
          </a:xfrm>
          <a:solidFill>
            <a:schemeClr val="bg1"/>
          </a:solidFill>
        </p:spPr>
        <p:txBody>
          <a:bodyPr wrap="square">
            <a:spAutoFit/>
          </a:bodyPr>
          <a:lstStyle/>
          <a:p>
            <a:pPr marL="396660" lvl="1" indent="0">
              <a:spcBef>
                <a:spcPts val="600"/>
              </a:spcBef>
              <a:buNone/>
            </a:pPr>
            <a:endParaRPr lang="en-GB" sz="1600" dirty="0">
              <a:highlight>
                <a:srgbClr val="FFFF00"/>
              </a:highlight>
              <a:latin typeface="+mn-lt"/>
            </a:endParaRPr>
          </a:p>
          <a:p>
            <a:pPr marL="180975" lvl="1" indent="0">
              <a:spcBef>
                <a:spcPts val="600"/>
              </a:spcBef>
              <a:buNone/>
            </a:pPr>
            <a:r>
              <a:rPr lang="en-GB" sz="2000" dirty="0">
                <a:latin typeface="+mn-lt"/>
              </a:rPr>
              <a:t>The basic point I want to make with my following comments is: </a:t>
            </a:r>
          </a:p>
          <a:p>
            <a:pPr marL="180975" lvl="1" indent="0">
              <a:spcBef>
                <a:spcPts val="600"/>
              </a:spcBef>
              <a:buNone/>
            </a:pPr>
            <a:r>
              <a:rPr lang="en-GB" sz="2000" dirty="0">
                <a:latin typeface="+mn-lt"/>
              </a:rPr>
              <a:t>The organizational flexibility, the openness and the wide spectrum of content, pedagogy and rationale both implicit and explicit within the fields of adult education, or LLL suggest that it gives a better background to discuss education for the future than what is offered by the mainstream educational debate. </a:t>
            </a:r>
          </a:p>
          <a:p>
            <a:pPr marL="180975" lvl="1" indent="0">
              <a:spcBef>
                <a:spcPts val="600"/>
              </a:spcBef>
              <a:buNone/>
            </a:pPr>
            <a:endParaRPr lang="en-GB" sz="2000" dirty="0">
              <a:latin typeface="+mn-lt"/>
            </a:endParaRPr>
          </a:p>
          <a:p>
            <a:pPr marL="180975" lvl="1" indent="0">
              <a:spcBef>
                <a:spcPts val="600"/>
              </a:spcBef>
              <a:buNone/>
            </a:pPr>
            <a:r>
              <a:rPr lang="en-GB" sz="2000" dirty="0">
                <a:latin typeface="+mn-lt"/>
              </a:rPr>
              <a:t>I want to note two important and highly related strands of thought when attending to the </a:t>
            </a:r>
            <a:r>
              <a:rPr lang="en-GB" sz="2000" b="1" dirty="0">
                <a:latin typeface="+mn-lt"/>
              </a:rPr>
              <a:t>future</a:t>
            </a:r>
            <a:r>
              <a:rPr lang="en-GB" sz="2000" dirty="0">
                <a:latin typeface="+mn-lt"/>
              </a:rPr>
              <a:t> within the field of AEL</a:t>
            </a:r>
          </a:p>
          <a:p>
            <a:pPr marL="682410" lvl="1" indent="-285750">
              <a:buFont typeface="+mj-lt"/>
              <a:buAutoNum type="romanUcPeriod"/>
            </a:pPr>
            <a:r>
              <a:rPr lang="en-GB" sz="2000" dirty="0">
                <a:latin typeface="+mn-lt"/>
              </a:rPr>
              <a:t>The importance of placing the focus on the present – at least no less than on what happens in the future</a:t>
            </a:r>
          </a:p>
          <a:p>
            <a:pPr marL="682410" lvl="1" indent="-285750">
              <a:buFont typeface="+mj-lt"/>
              <a:buAutoNum type="romanUcPeriod"/>
            </a:pPr>
            <a:r>
              <a:rPr lang="en-GB" sz="2000" dirty="0">
                <a:latin typeface="+mn-lt"/>
              </a:rPr>
              <a:t>Considering the basic terminology, it is fruitful to be open to a changes, even when referring to the world of work – move out of the skills arena – to readiness to cope and create.</a:t>
            </a:r>
            <a:endParaRPr lang="en-GB" sz="2000" dirty="0">
              <a:highlight>
                <a:srgbClr val="FFFF00"/>
              </a:highlight>
              <a:latin typeface="+mn-lt"/>
            </a:endParaRP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891833"/>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000" b="1" dirty="0">
                <a:solidFill>
                  <a:srgbClr val="000000"/>
                </a:solidFill>
                <a:latin typeface="Calibri" panose="020F0502020204030204" pitchFamily="34" charset="0"/>
              </a:rPr>
              <a:t>Shaping Futures, Empowering Lives:</a:t>
            </a:r>
          </a:p>
          <a:p>
            <a:pPr marL="0" indent="0">
              <a:buNone/>
            </a:pPr>
            <a:r>
              <a:rPr lang="en-GB" sz="1000" b="1" dirty="0">
                <a:solidFill>
                  <a:srgbClr val="000000"/>
                </a:solidFill>
                <a:latin typeface="Calibri" panose="020F0502020204030204" pitchFamily="34" charset="0"/>
              </a:rPr>
              <a:t> Lifelong Learning at the Heart of Flourishing for Individuals and Societies</a:t>
            </a:r>
            <a:endParaRPr lang="en-GB" sz="1000" b="1" dirty="0">
              <a:latin typeface="+mn-lt"/>
            </a:endParaRPr>
          </a:p>
        </p:txBody>
      </p:sp>
    </p:spTree>
    <p:extLst>
      <p:ext uri="{BB962C8B-B14F-4D97-AF65-F5344CB8AC3E}">
        <p14:creationId xmlns:p14="http://schemas.microsoft.com/office/powerpoint/2010/main" val="314400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Hlutur 4">
            <a:extLst>
              <a:ext uri="{FF2B5EF4-FFF2-40B4-BE49-F238E27FC236}">
                <a16:creationId xmlns:a16="http://schemas.microsoft.com/office/drawing/2014/main" id="{0292D828-7A97-EDC2-BE25-368E51F86197}"/>
              </a:ext>
            </a:extLst>
          </p:cNvPr>
          <p:cNvGraphicFramePr>
            <a:graphicFrameLocks noChangeAspect="1"/>
          </p:cNvGraphicFramePr>
          <p:nvPr>
            <p:extLst>
              <p:ext uri="{D42A27DB-BD31-4B8C-83A1-F6EECF244321}">
                <p14:modId xmlns:p14="http://schemas.microsoft.com/office/powerpoint/2010/main" val="2891354238"/>
              </p:ext>
            </p:extLst>
          </p:nvPr>
        </p:nvGraphicFramePr>
        <p:xfrm>
          <a:off x="4891726" y="3924422"/>
          <a:ext cx="5182976" cy="3547202"/>
        </p:xfrm>
        <a:graphic>
          <a:graphicData uri="http://schemas.openxmlformats.org/presentationml/2006/ole">
            <mc:AlternateContent xmlns:mc="http://schemas.openxmlformats.org/markup-compatibility/2006">
              <mc:Choice xmlns:v="urn:schemas-microsoft-com:vml" Requires="v">
                <p:oleObj name="Acrobat Document" r:id="rId3" imgW="3219240" imgH="2203231" progId="Acrobat.Document.DC">
                  <p:embed/>
                </p:oleObj>
              </mc:Choice>
              <mc:Fallback>
                <p:oleObj name="Acrobat Document" r:id="rId3" imgW="3219240" imgH="2203231" progId="Acrobat.Document.DC">
                  <p:embed/>
                  <p:pic>
                    <p:nvPicPr>
                      <p:cNvPr id="5" name="Hlutur 4">
                        <a:extLst>
                          <a:ext uri="{FF2B5EF4-FFF2-40B4-BE49-F238E27FC236}">
                            <a16:creationId xmlns:a16="http://schemas.microsoft.com/office/drawing/2014/main" id="{0292D828-7A97-EDC2-BE25-368E51F86197}"/>
                          </a:ext>
                        </a:extLst>
                      </p:cNvPr>
                      <p:cNvPicPr/>
                      <p:nvPr/>
                    </p:nvPicPr>
                    <p:blipFill>
                      <a:blip r:embed="rId4"/>
                      <a:stretch>
                        <a:fillRect/>
                      </a:stretch>
                    </p:blipFill>
                    <p:spPr>
                      <a:xfrm>
                        <a:off x="4891726" y="3924422"/>
                        <a:ext cx="5182976" cy="3547202"/>
                      </a:xfrm>
                      <a:prstGeom prst="rect">
                        <a:avLst/>
                      </a:prstGeom>
                    </p:spPr>
                  </p:pic>
                </p:oleObj>
              </mc:Fallback>
            </mc:AlternateContent>
          </a:graphicData>
        </a:graphic>
      </p:graphicFrame>
      <p:sp>
        <p:nvSpPr>
          <p:cNvPr id="9" name="Síðufótarstaðgengill 8"/>
          <p:cNvSpPr>
            <a:spLocks noGrp="1"/>
          </p:cNvSpPr>
          <p:nvPr>
            <p:ph type="ftr" sz="quarter" idx="11"/>
          </p:nvPr>
        </p:nvSpPr>
        <p:spPr/>
        <p:txBody>
          <a:bodyPr/>
          <a:lstStyle/>
          <a:p>
            <a:pPr>
              <a:defRPr/>
            </a:pPr>
            <a:r>
              <a:rPr lang="en-GB" dirty="0"/>
              <a:t>Jón Torfi Jónasson 10th Nordic Conference on Adult Education and Learning</a:t>
            </a:r>
            <a:endParaRPr lang="is-IS" dirty="0"/>
          </a:p>
        </p:txBody>
      </p:sp>
      <p:sp>
        <p:nvSpPr>
          <p:cNvPr id="6" name="Rectangle 2"/>
          <p:cNvSpPr txBox="1">
            <a:spLocks/>
          </p:cNvSpPr>
          <p:nvPr/>
        </p:nvSpPr>
        <p:spPr bwMode="auto">
          <a:xfrm>
            <a:off x="-467" y="-38517"/>
            <a:ext cx="10177930" cy="1216566"/>
          </a:xfrm>
          <a:prstGeom prst="rect">
            <a:avLst/>
          </a:prstGeom>
          <a:gradFill>
            <a:gsLst>
              <a:gs pos="0">
                <a:srgbClr val="86AF4F"/>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600"/>
              </a:spcBef>
            </a:pPr>
            <a:r>
              <a:rPr lang="en-US" sz="2000" dirty="0"/>
              <a:t>	</a:t>
            </a:r>
            <a:r>
              <a:rPr lang="en-GB" sz="2000" b="1" dirty="0">
                <a:solidFill>
                  <a:schemeClr val="bg1"/>
                </a:solidFill>
              </a:rPr>
              <a:t>The future </a:t>
            </a:r>
            <a:r>
              <a:rPr lang="en-GB" sz="2000" b="1" dirty="0"/>
              <a:t>and the present: </a:t>
            </a:r>
          </a:p>
          <a:p>
            <a:pPr algn="l">
              <a:spcBef>
                <a:spcPts val="600"/>
              </a:spcBef>
            </a:pPr>
            <a:r>
              <a:rPr lang="en-GB" sz="2000" b="1" dirty="0">
                <a:solidFill>
                  <a:schemeClr val="bg1"/>
                </a:solidFill>
              </a:rPr>
              <a:t>						</a:t>
            </a:r>
            <a:r>
              <a:rPr lang="en-GB" sz="2000" b="1" dirty="0"/>
              <a:t>How might education deal with the future?</a:t>
            </a:r>
            <a:endParaRPr lang="en-GB" sz="2000" dirty="0"/>
          </a:p>
        </p:txBody>
      </p:sp>
      <p:sp>
        <p:nvSpPr>
          <p:cNvPr id="16386" name="Rectangle 3"/>
          <p:cNvSpPr>
            <a:spLocks noGrp="1"/>
          </p:cNvSpPr>
          <p:nvPr>
            <p:ph type="body" idx="1"/>
          </p:nvPr>
        </p:nvSpPr>
        <p:spPr>
          <a:xfrm>
            <a:off x="-468" y="1178049"/>
            <a:ext cx="6581890" cy="6370256"/>
          </a:xfrm>
          <a:solidFill>
            <a:schemeClr val="bg1"/>
          </a:solidFill>
        </p:spPr>
        <p:txBody>
          <a:bodyPr wrap="square">
            <a:spAutoFit/>
          </a:bodyPr>
          <a:lstStyle/>
          <a:p>
            <a:pPr marL="88900" lvl="1" indent="0">
              <a:buNone/>
            </a:pPr>
            <a:r>
              <a:rPr lang="en-GB" sz="2000" dirty="0">
                <a:latin typeface="+mn-lt"/>
              </a:rPr>
              <a:t>The normal terminology  often refers to skills – basic skills or a variety of different skills – even a category called 21</a:t>
            </a:r>
            <a:r>
              <a:rPr lang="en-GB" sz="2000" baseline="30000" dirty="0">
                <a:latin typeface="+mn-lt"/>
              </a:rPr>
              <a:t>st</a:t>
            </a:r>
            <a:r>
              <a:rPr lang="en-GB" sz="2000" dirty="0">
                <a:latin typeface="+mn-lt"/>
              </a:rPr>
              <a:t> century skills. In recent decades, the term competences or capabilities are increasingly used, - somewhat broader concepts, but at the same time more contextually enclosed.  </a:t>
            </a:r>
          </a:p>
          <a:p>
            <a:pPr marL="88900" lvl="1" indent="0">
              <a:buNone/>
            </a:pPr>
            <a:r>
              <a:rPr lang="en-GB" sz="2000" dirty="0">
                <a:latin typeface="+mn-lt"/>
              </a:rPr>
              <a:t>In recent years there are number of important developments that are more focussed on the individual’s ability and motivation to act in challenging circumstances, inspired by the salutogenic approach developed by </a:t>
            </a:r>
            <a:r>
              <a:rPr lang="en-GB" sz="2000" dirty="0" err="1">
                <a:latin typeface="+mn-lt"/>
              </a:rPr>
              <a:t>Antonovsky</a:t>
            </a:r>
            <a:r>
              <a:rPr lang="en-GB" sz="2000" dirty="0">
                <a:latin typeface="+mn-lt"/>
              </a:rPr>
              <a:t> or the importance of being acknowledged and valued as developed inter alia by </a:t>
            </a:r>
            <a:r>
              <a:rPr lang="en-GB" sz="2000" dirty="0" err="1">
                <a:latin typeface="+mn-lt"/>
              </a:rPr>
              <a:t>Honneth</a:t>
            </a:r>
            <a:r>
              <a:rPr lang="en-GB" sz="2000" dirty="0">
                <a:latin typeface="+mn-lt"/>
              </a:rPr>
              <a:t>. </a:t>
            </a:r>
          </a:p>
          <a:p>
            <a:pPr marL="88900" lvl="1" indent="0">
              <a:buNone/>
            </a:pPr>
            <a:r>
              <a:rPr lang="en-GB" sz="2000" dirty="0">
                <a:latin typeface="+mn-lt"/>
              </a:rPr>
              <a:t>From </a:t>
            </a:r>
            <a:r>
              <a:rPr lang="en-GB" sz="2000" dirty="0" err="1">
                <a:latin typeface="+mn-lt"/>
              </a:rPr>
              <a:t>salutogenesis</a:t>
            </a:r>
            <a:r>
              <a:rPr lang="en-GB" sz="2000" dirty="0">
                <a:latin typeface="+mn-lt"/>
              </a:rPr>
              <a:t> we derive the notion of resistance skills, which refer to the ability to cope with novel challenges. We also have the influences of positive psychology and transformative theoretical ideas. From a different direction we have the ideas developed by Fox, using the notion of edGe-ucation which acknowledges that one can usefully go straight to difficult questions, and grapple with them without going through endless basics (tracing the historical steps of the development of knowledge).  </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891833"/>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000" b="1" dirty="0">
                <a:solidFill>
                  <a:srgbClr val="000000"/>
                </a:solidFill>
                <a:latin typeface="Calibri" panose="020F0502020204030204" pitchFamily="34" charset="0"/>
              </a:rPr>
              <a:t>Shaping Futures, Empowering Lives:</a:t>
            </a:r>
          </a:p>
          <a:p>
            <a:pPr marL="0" indent="0">
              <a:buNone/>
            </a:pPr>
            <a:r>
              <a:rPr lang="en-GB" sz="1000" b="1" dirty="0">
                <a:solidFill>
                  <a:srgbClr val="000000"/>
                </a:solidFill>
                <a:latin typeface="Calibri" panose="020F0502020204030204" pitchFamily="34" charset="0"/>
              </a:rPr>
              <a:t> Lifelong Learning at the Heart of Flourishing for Individuals and Societies</a:t>
            </a:r>
            <a:endParaRPr lang="en-GB" sz="1000" b="1" dirty="0">
              <a:latin typeface="+mn-lt"/>
            </a:endParaRPr>
          </a:p>
        </p:txBody>
      </p:sp>
      <p:sp>
        <p:nvSpPr>
          <p:cNvPr id="2" name="Sporaskja 1">
            <a:extLst>
              <a:ext uri="{FF2B5EF4-FFF2-40B4-BE49-F238E27FC236}">
                <a16:creationId xmlns:a16="http://schemas.microsoft.com/office/drawing/2014/main" id="{3180E1E0-9747-E107-0767-30EF121182B3}"/>
              </a:ext>
            </a:extLst>
          </p:cNvPr>
          <p:cNvSpPr/>
          <p:nvPr/>
        </p:nvSpPr>
        <p:spPr>
          <a:xfrm>
            <a:off x="8061302" y="2267006"/>
            <a:ext cx="1930997" cy="1442319"/>
          </a:xfrm>
          <a:prstGeom prst="ellipse">
            <a:avLst/>
          </a:prstGeom>
          <a:gradFill>
            <a:gsLst>
              <a:gs pos="0">
                <a:srgbClr val="00B050"/>
              </a:gs>
              <a:gs pos="100000">
                <a:schemeClr val="bg2">
                  <a:lumMod val="75000"/>
                  <a:tint val="23500"/>
                  <a:satMod val="16000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a:p>
            <a:pPr algn="ctr"/>
            <a:endParaRPr lang="en-GB" sz="1600" dirty="0">
              <a:solidFill>
                <a:schemeClr val="tx1"/>
              </a:solidFill>
            </a:endParaRPr>
          </a:p>
          <a:p>
            <a:pPr algn="ctr"/>
            <a:endParaRPr lang="en-GB" sz="1600" dirty="0">
              <a:solidFill>
                <a:schemeClr val="tx1"/>
              </a:solidFill>
            </a:endParaRPr>
          </a:p>
          <a:p>
            <a:pPr algn="ctr"/>
            <a:r>
              <a:rPr lang="en-GB" sz="1200" dirty="0">
                <a:solidFill>
                  <a:schemeClr val="tx1"/>
                </a:solidFill>
              </a:rPr>
              <a:t>General resistance resources (GRRs)</a:t>
            </a:r>
            <a:endParaRPr lang="en-GB" sz="1200" dirty="0"/>
          </a:p>
        </p:txBody>
      </p:sp>
      <p:sp>
        <p:nvSpPr>
          <p:cNvPr id="3" name="Sporaskja 2">
            <a:extLst>
              <a:ext uri="{FF2B5EF4-FFF2-40B4-BE49-F238E27FC236}">
                <a16:creationId xmlns:a16="http://schemas.microsoft.com/office/drawing/2014/main" id="{FEED0FA0-BED6-479D-C3FE-F90B865A535B}"/>
              </a:ext>
            </a:extLst>
          </p:cNvPr>
          <p:cNvSpPr/>
          <p:nvPr/>
        </p:nvSpPr>
        <p:spPr>
          <a:xfrm>
            <a:off x="7607048" y="2103985"/>
            <a:ext cx="1800200" cy="996241"/>
          </a:xfrm>
          <a:prstGeom prst="ellipse">
            <a:avLst/>
          </a:prstGeom>
          <a:gradFill>
            <a:gsLst>
              <a:gs pos="0">
                <a:schemeClr val="accent2">
                  <a:lumMod val="60000"/>
                  <a:lumOff val="40000"/>
                </a:schemeClr>
              </a:gs>
              <a:gs pos="100000">
                <a:schemeClr val="bg2">
                  <a:lumMod val="75000"/>
                  <a:tint val="23500"/>
                  <a:satMod val="16000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endParaRPr>
          </a:p>
          <a:p>
            <a:pPr algn="ctr"/>
            <a:r>
              <a:rPr lang="en-GB" sz="1200" dirty="0">
                <a:solidFill>
                  <a:schemeClr val="tx1"/>
                </a:solidFill>
              </a:rPr>
              <a:t>Competencies</a:t>
            </a:r>
          </a:p>
        </p:txBody>
      </p:sp>
      <p:sp>
        <p:nvSpPr>
          <p:cNvPr id="4" name="Sporaskja 3">
            <a:extLst>
              <a:ext uri="{FF2B5EF4-FFF2-40B4-BE49-F238E27FC236}">
                <a16:creationId xmlns:a16="http://schemas.microsoft.com/office/drawing/2014/main" id="{8F0A75AF-52F8-6A73-F9BC-1938F49CC5D4}"/>
              </a:ext>
            </a:extLst>
          </p:cNvPr>
          <p:cNvSpPr/>
          <p:nvPr/>
        </p:nvSpPr>
        <p:spPr>
          <a:xfrm>
            <a:off x="7021997" y="1657311"/>
            <a:ext cx="1485151" cy="893924"/>
          </a:xfrm>
          <a:prstGeom prst="ellipse">
            <a:avLst/>
          </a:prstGeom>
          <a:gradFill>
            <a:gsLst>
              <a:gs pos="0">
                <a:srgbClr val="00B0F0"/>
              </a:gs>
              <a:gs pos="100000">
                <a:schemeClr val="bg2">
                  <a:lumMod val="75000"/>
                  <a:tint val="23500"/>
                  <a:satMod val="16000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Skills</a:t>
            </a:r>
          </a:p>
        </p:txBody>
      </p:sp>
    </p:spTree>
    <p:extLst>
      <p:ext uri="{BB962C8B-B14F-4D97-AF65-F5344CB8AC3E}">
        <p14:creationId xmlns:p14="http://schemas.microsoft.com/office/powerpoint/2010/main" val="32364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íðufótarstaðgengill 8"/>
          <p:cNvSpPr>
            <a:spLocks noGrp="1"/>
          </p:cNvSpPr>
          <p:nvPr>
            <p:ph type="ftr" sz="quarter" idx="11"/>
          </p:nvPr>
        </p:nvSpPr>
        <p:spPr/>
        <p:txBody>
          <a:bodyPr/>
          <a:lstStyle/>
          <a:p>
            <a:pPr>
              <a:defRPr/>
            </a:pPr>
            <a:r>
              <a:rPr lang="en-GB"/>
              <a:t>Jón Torfi Jónasson 10th Nordic Conference on Adult Education and Learning</a:t>
            </a:r>
            <a:endParaRPr lang="is-IS"/>
          </a:p>
        </p:txBody>
      </p:sp>
      <p:sp>
        <p:nvSpPr>
          <p:cNvPr id="6" name="Rectangle 2"/>
          <p:cNvSpPr txBox="1">
            <a:spLocks/>
          </p:cNvSpPr>
          <p:nvPr/>
        </p:nvSpPr>
        <p:spPr bwMode="auto">
          <a:xfrm>
            <a:off x="-467" y="-38517"/>
            <a:ext cx="10177930" cy="1216566"/>
          </a:xfrm>
          <a:prstGeom prst="rect">
            <a:avLst/>
          </a:prstGeom>
          <a:gradFill>
            <a:gsLst>
              <a:gs pos="0">
                <a:srgbClr val="86AF4F"/>
              </a:gs>
              <a:gs pos="100000">
                <a:schemeClr val="bg2">
                  <a:lumMod val="75000"/>
                  <a:tint val="23500"/>
                  <a:satMod val="160000"/>
                </a:schemeClr>
              </a:gs>
            </a:gsLst>
            <a:lin ang="0" scaled="0"/>
          </a:gradFill>
          <a:ln w="9525">
            <a:noFill/>
            <a:miter lim="800000"/>
            <a:headEnd/>
            <a:tailEnd/>
          </a:ln>
        </p:spPr>
        <p:txBody>
          <a:bodyPr vert="horz" wrap="square" lIns="101549" tIns="50774" rIns="101549" bIns="50774" numCol="1" anchor="ctr" anchorCtr="0" compatLnSpc="1">
            <a:prstTxWarp prst="textNoShape">
              <a:avLst/>
            </a:prstTxWarp>
          </a:bodyPr>
          <a:lstStyle>
            <a:lvl1pPr algn="ctr" defTabSz="457159" rtl="0" eaLnBrk="0" fontAlgn="base" hangingPunct="0">
              <a:spcBef>
                <a:spcPct val="0"/>
              </a:spcBef>
              <a:spcAft>
                <a:spcPct val="0"/>
              </a:spcAft>
              <a:defRPr sz="3800">
                <a:solidFill>
                  <a:schemeClr val="tx1"/>
                </a:solidFill>
                <a:latin typeface="+mj-lt"/>
                <a:ea typeface="+mj-ea"/>
                <a:cs typeface="+mj-cs"/>
              </a:defRPr>
            </a:lvl1pPr>
            <a:lvl2pPr algn="ctr" defTabSz="457159" rtl="0" eaLnBrk="0" fontAlgn="base" hangingPunct="0">
              <a:spcBef>
                <a:spcPct val="0"/>
              </a:spcBef>
              <a:spcAft>
                <a:spcPct val="0"/>
              </a:spcAft>
              <a:defRPr sz="3800">
                <a:solidFill>
                  <a:schemeClr val="tx1"/>
                </a:solidFill>
                <a:latin typeface="Calibri" pitchFamily="34" charset="0"/>
              </a:defRPr>
            </a:lvl2pPr>
            <a:lvl3pPr algn="ctr" defTabSz="457159" rtl="0" eaLnBrk="0" fontAlgn="base" hangingPunct="0">
              <a:spcBef>
                <a:spcPct val="0"/>
              </a:spcBef>
              <a:spcAft>
                <a:spcPct val="0"/>
              </a:spcAft>
              <a:defRPr sz="3800">
                <a:solidFill>
                  <a:schemeClr val="tx1"/>
                </a:solidFill>
                <a:latin typeface="Calibri" pitchFamily="34" charset="0"/>
              </a:defRPr>
            </a:lvl3pPr>
            <a:lvl4pPr algn="ctr" defTabSz="457159" rtl="0" eaLnBrk="0" fontAlgn="base" hangingPunct="0">
              <a:spcBef>
                <a:spcPct val="0"/>
              </a:spcBef>
              <a:spcAft>
                <a:spcPct val="0"/>
              </a:spcAft>
              <a:defRPr sz="3800">
                <a:solidFill>
                  <a:schemeClr val="tx1"/>
                </a:solidFill>
                <a:latin typeface="Calibri" pitchFamily="34" charset="0"/>
              </a:defRPr>
            </a:lvl4pPr>
            <a:lvl5pPr algn="ctr" defTabSz="457159" rtl="0" eaLnBrk="0" fontAlgn="base" hangingPunct="0">
              <a:spcBef>
                <a:spcPct val="0"/>
              </a:spcBef>
              <a:spcAft>
                <a:spcPct val="0"/>
              </a:spcAft>
              <a:defRPr sz="3800">
                <a:solidFill>
                  <a:schemeClr val="tx1"/>
                </a:solidFill>
                <a:latin typeface="Calibri" pitchFamily="34" charset="0"/>
              </a:defRPr>
            </a:lvl5pPr>
            <a:lvl6pPr marL="457159" algn="ctr" defTabSz="457159" rtl="0" fontAlgn="base">
              <a:spcBef>
                <a:spcPct val="0"/>
              </a:spcBef>
              <a:spcAft>
                <a:spcPct val="0"/>
              </a:spcAft>
              <a:defRPr sz="3800">
                <a:solidFill>
                  <a:schemeClr val="tx1"/>
                </a:solidFill>
                <a:latin typeface="Calibri" pitchFamily="34" charset="0"/>
              </a:defRPr>
            </a:lvl6pPr>
            <a:lvl7pPr marL="914318" algn="ctr" defTabSz="457159" rtl="0" fontAlgn="base">
              <a:spcBef>
                <a:spcPct val="0"/>
              </a:spcBef>
              <a:spcAft>
                <a:spcPct val="0"/>
              </a:spcAft>
              <a:defRPr sz="3800">
                <a:solidFill>
                  <a:schemeClr val="tx1"/>
                </a:solidFill>
                <a:latin typeface="Calibri" pitchFamily="34" charset="0"/>
              </a:defRPr>
            </a:lvl7pPr>
            <a:lvl8pPr marL="1371477" algn="ctr" defTabSz="457159" rtl="0" fontAlgn="base">
              <a:spcBef>
                <a:spcPct val="0"/>
              </a:spcBef>
              <a:spcAft>
                <a:spcPct val="0"/>
              </a:spcAft>
              <a:defRPr sz="3800">
                <a:solidFill>
                  <a:schemeClr val="tx1"/>
                </a:solidFill>
                <a:latin typeface="Calibri" pitchFamily="34" charset="0"/>
              </a:defRPr>
            </a:lvl8pPr>
            <a:lvl9pPr marL="1828636" algn="ctr" defTabSz="457159" rtl="0" fontAlgn="base">
              <a:spcBef>
                <a:spcPct val="0"/>
              </a:spcBef>
              <a:spcAft>
                <a:spcPct val="0"/>
              </a:spcAft>
              <a:defRPr sz="3800">
                <a:solidFill>
                  <a:schemeClr val="tx1"/>
                </a:solidFill>
                <a:latin typeface="Calibri" pitchFamily="34" charset="0"/>
              </a:defRPr>
            </a:lvl9pPr>
          </a:lstStyle>
          <a:p>
            <a:pPr algn="l">
              <a:spcBef>
                <a:spcPts val="600"/>
              </a:spcBef>
            </a:pPr>
            <a:r>
              <a:rPr lang="en-US" sz="3200" dirty="0"/>
              <a:t>	</a:t>
            </a:r>
            <a:r>
              <a:rPr lang="en-GB" sz="2000" b="1" dirty="0">
                <a:solidFill>
                  <a:schemeClr val="bg1"/>
                </a:solidFill>
              </a:rPr>
              <a:t>The future </a:t>
            </a:r>
            <a:r>
              <a:rPr lang="en-GB" sz="2000" b="1" dirty="0"/>
              <a:t>and the present: </a:t>
            </a:r>
          </a:p>
          <a:p>
            <a:pPr algn="l">
              <a:spcBef>
                <a:spcPts val="600"/>
              </a:spcBef>
            </a:pPr>
            <a:r>
              <a:rPr lang="en-GB" sz="2000" b="1" dirty="0">
                <a:solidFill>
                  <a:schemeClr val="bg1"/>
                </a:solidFill>
              </a:rPr>
              <a:t>						</a:t>
            </a:r>
            <a:r>
              <a:rPr lang="en-GB" sz="2000" b="1" dirty="0"/>
              <a:t>How education might deal with the future</a:t>
            </a:r>
            <a:endParaRPr lang="en-GB" sz="2000" dirty="0"/>
          </a:p>
        </p:txBody>
      </p:sp>
      <p:sp>
        <p:nvSpPr>
          <p:cNvPr id="16386" name="Rectangle 3"/>
          <p:cNvSpPr>
            <a:spLocks noGrp="1"/>
          </p:cNvSpPr>
          <p:nvPr>
            <p:ph type="body" idx="1"/>
          </p:nvPr>
        </p:nvSpPr>
        <p:spPr>
          <a:xfrm>
            <a:off x="825796" y="2753461"/>
            <a:ext cx="6581890" cy="2553827"/>
          </a:xfrm>
          <a:solidFill>
            <a:schemeClr val="bg1"/>
          </a:solidFill>
        </p:spPr>
        <p:txBody>
          <a:bodyPr wrap="square">
            <a:spAutoFit/>
          </a:bodyPr>
          <a:lstStyle/>
          <a:p>
            <a:pPr marL="396660" lvl="1" indent="0">
              <a:buNone/>
            </a:pPr>
            <a:r>
              <a:rPr lang="en-GB" sz="2000" dirty="0">
                <a:latin typeface="+mn-lt"/>
              </a:rPr>
              <a:t>I suggest that all these ideas converge to directing attention </a:t>
            </a:r>
            <a:r>
              <a:rPr lang="en-GB" sz="2000" b="1" dirty="0">
                <a:latin typeface="+mn-lt"/>
              </a:rPr>
              <a:t>to the present</a:t>
            </a:r>
            <a:r>
              <a:rPr lang="en-GB" sz="2000" dirty="0">
                <a:latin typeface="+mn-lt"/>
              </a:rPr>
              <a:t>, where the individual is participating in, and interacting with complex cultures and societies: Thus, emphasising the present, even when preoccupied with preparing for the future. It is not that we don’t know about much that is developing, we a know a lot – but the present still happens to be the most sensible focus. </a:t>
            </a:r>
          </a:p>
        </p:txBody>
      </p:sp>
      <p:sp>
        <p:nvSpPr>
          <p:cNvPr id="7" name="Rectangle 3">
            <a:extLst>
              <a:ext uri="{FF2B5EF4-FFF2-40B4-BE49-F238E27FC236}">
                <a16:creationId xmlns:a16="http://schemas.microsoft.com/office/drawing/2014/main" id="{B8A0FEE2-F5C2-4DD9-BD64-0465A900919E}"/>
              </a:ext>
            </a:extLst>
          </p:cNvPr>
          <p:cNvSpPr txBox="1">
            <a:spLocks/>
          </p:cNvSpPr>
          <p:nvPr/>
        </p:nvSpPr>
        <p:spPr bwMode="auto">
          <a:xfrm>
            <a:off x="8265582" y="24246"/>
            <a:ext cx="1800200" cy="891833"/>
          </a:xfrm>
          <a:prstGeom prst="rect">
            <a:avLst/>
          </a:prstGeom>
          <a:solidFill>
            <a:schemeClr val="bg1"/>
          </a:solidFill>
          <a:ln w="9525">
            <a:solidFill>
              <a:srgbClr val="86AF4F"/>
            </a:solidFill>
            <a:miter lim="800000"/>
            <a:headEnd/>
            <a:tailEnd/>
          </a:ln>
        </p:spPr>
        <p:txBody>
          <a:bodyPr vert="horz" wrap="square" lIns="90727" tIns="45364" rIns="90727" bIns="45364" numCol="1" anchor="t" anchorCtr="0" compatLnSpc="1">
            <a:prstTxWarp prst="textNoShape">
              <a:avLst/>
            </a:prstTxWarp>
            <a:spAutoFit/>
          </a:bodyPr>
          <a:lstStyle>
            <a:lvl1pPr marL="337958" indent="-337958" algn="l" defTabSz="450608" rtl="0" eaLnBrk="0" fontAlgn="base" hangingPunct="0">
              <a:spcBef>
                <a:spcPct val="20000"/>
              </a:spcBef>
              <a:spcAft>
                <a:spcPct val="0"/>
              </a:spcAft>
              <a:buFont typeface="Arial" charset="0"/>
              <a:buChar char="•"/>
              <a:defRPr sz="3200">
                <a:solidFill>
                  <a:schemeClr val="tx1"/>
                </a:solidFill>
                <a:latin typeface="Frutiger LT Std 55 Roman" pitchFamily="34" charset="0"/>
                <a:ea typeface="Arial" charset="0"/>
                <a:cs typeface="Arial" pitchFamily="34" charset="0"/>
              </a:defRPr>
            </a:lvl1pPr>
            <a:lvl2pPr marL="734618" indent="-280837" algn="l" defTabSz="450608" rtl="0" eaLnBrk="0" fontAlgn="base" hangingPunct="0">
              <a:spcBef>
                <a:spcPct val="20000"/>
              </a:spcBef>
              <a:spcAft>
                <a:spcPct val="0"/>
              </a:spcAft>
              <a:buFont typeface="Arial" charset="0"/>
              <a:buChar char="–"/>
              <a:defRPr sz="2800">
                <a:solidFill>
                  <a:schemeClr val="tx1"/>
                </a:solidFill>
                <a:latin typeface="Frutiger LT Std 55 Roman" pitchFamily="34" charset="0"/>
                <a:ea typeface="Arial" charset="0"/>
                <a:cs typeface="Arial" pitchFamily="34" charset="0"/>
              </a:defRPr>
            </a:lvl2pPr>
            <a:lvl3pPr marL="1131281" indent="-223718" algn="l" defTabSz="450608" rtl="0" eaLnBrk="0" fontAlgn="base" hangingPunct="0">
              <a:spcBef>
                <a:spcPct val="20000"/>
              </a:spcBef>
              <a:spcAft>
                <a:spcPct val="0"/>
              </a:spcAft>
              <a:buFont typeface="Arial" charset="0"/>
              <a:buChar char="•"/>
              <a:defRPr sz="2300">
                <a:solidFill>
                  <a:schemeClr val="tx1"/>
                </a:solidFill>
                <a:latin typeface="Frutiger LT Std 55 Roman" pitchFamily="34" charset="0"/>
                <a:ea typeface="Arial" charset="0"/>
                <a:cs typeface="Arial" pitchFamily="34" charset="0"/>
              </a:defRPr>
            </a:lvl3pPr>
            <a:lvl4pPr marL="158506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4pPr>
            <a:lvl5pPr marL="2038841" indent="-223718" algn="l" defTabSz="450608" rtl="0" eaLnBrk="0" fontAlgn="base" hangingPunct="0">
              <a:spcBef>
                <a:spcPct val="20000"/>
              </a:spcBef>
              <a:spcAft>
                <a:spcPct val="0"/>
              </a:spcAft>
              <a:buFont typeface="Arial" charset="0"/>
              <a:buChar char="»"/>
              <a:defRPr>
                <a:solidFill>
                  <a:schemeClr val="tx1"/>
                </a:solidFill>
                <a:latin typeface="Frutiger LT Std 55 Roman" pitchFamily="34" charset="0"/>
                <a:ea typeface="Arial" charset="0"/>
                <a:cs typeface="Arial" pitchFamily="34" charset="0"/>
              </a:defRPr>
            </a:lvl5pPr>
            <a:lvl6pPr marL="2495043" indent="-226825" algn="l" defTabSz="453644" rtl="0" fontAlgn="base">
              <a:spcBef>
                <a:spcPct val="20000"/>
              </a:spcBef>
              <a:spcAft>
                <a:spcPct val="0"/>
              </a:spcAft>
              <a:buFont typeface="Arial" charset="0"/>
              <a:buChar char="»"/>
              <a:defRPr sz="2000">
                <a:solidFill>
                  <a:schemeClr val="tx1"/>
                </a:solidFill>
                <a:latin typeface="+mn-lt"/>
              </a:defRPr>
            </a:lvl6pPr>
            <a:lvl7pPr marL="2948689" indent="-226825" algn="l" defTabSz="453644" rtl="0" fontAlgn="base">
              <a:spcBef>
                <a:spcPct val="20000"/>
              </a:spcBef>
              <a:spcAft>
                <a:spcPct val="0"/>
              </a:spcAft>
              <a:buFont typeface="Arial" charset="0"/>
              <a:buChar char="»"/>
              <a:defRPr sz="2000">
                <a:solidFill>
                  <a:schemeClr val="tx1"/>
                </a:solidFill>
                <a:latin typeface="+mn-lt"/>
              </a:defRPr>
            </a:lvl7pPr>
            <a:lvl8pPr marL="3402334" indent="-226825" algn="l" defTabSz="453644" rtl="0" fontAlgn="base">
              <a:spcBef>
                <a:spcPct val="20000"/>
              </a:spcBef>
              <a:spcAft>
                <a:spcPct val="0"/>
              </a:spcAft>
              <a:buFont typeface="Arial" charset="0"/>
              <a:buChar char="»"/>
              <a:defRPr sz="2000">
                <a:solidFill>
                  <a:schemeClr val="tx1"/>
                </a:solidFill>
                <a:latin typeface="+mn-lt"/>
              </a:defRPr>
            </a:lvl8pPr>
            <a:lvl9pPr marL="3855978" indent="-226825" algn="l" defTabSz="453644" rtl="0" fontAlgn="base">
              <a:spcBef>
                <a:spcPct val="20000"/>
              </a:spcBef>
              <a:spcAft>
                <a:spcPct val="0"/>
              </a:spcAft>
              <a:buFont typeface="Arial" charset="0"/>
              <a:buChar char="»"/>
              <a:defRPr sz="2000">
                <a:solidFill>
                  <a:schemeClr val="tx1"/>
                </a:solidFill>
                <a:latin typeface="+mn-lt"/>
              </a:defRPr>
            </a:lvl9pPr>
          </a:lstStyle>
          <a:p>
            <a:pPr marL="0" indent="0">
              <a:buNone/>
            </a:pPr>
            <a:r>
              <a:rPr lang="en-GB" sz="1000" b="1" dirty="0">
                <a:solidFill>
                  <a:srgbClr val="000000"/>
                </a:solidFill>
                <a:latin typeface="Calibri" panose="020F0502020204030204" pitchFamily="34" charset="0"/>
              </a:rPr>
              <a:t>Shaping Futures, Empowering Lives:</a:t>
            </a:r>
          </a:p>
          <a:p>
            <a:pPr marL="0" indent="0">
              <a:buNone/>
            </a:pPr>
            <a:r>
              <a:rPr lang="en-GB" sz="1000" b="1" dirty="0">
                <a:solidFill>
                  <a:srgbClr val="000000"/>
                </a:solidFill>
                <a:latin typeface="Calibri" panose="020F0502020204030204" pitchFamily="34" charset="0"/>
              </a:rPr>
              <a:t> Lifelong Learning at the Heart of Flourishing for Individuals and Societies</a:t>
            </a:r>
            <a:endParaRPr lang="en-GB" sz="1000" b="1" dirty="0">
              <a:latin typeface="+mn-lt"/>
            </a:endParaRPr>
          </a:p>
        </p:txBody>
      </p:sp>
    </p:spTree>
    <p:extLst>
      <p:ext uri="{BB962C8B-B14F-4D97-AF65-F5344CB8AC3E}">
        <p14:creationId xmlns:p14="http://schemas.microsoft.com/office/powerpoint/2010/main" val="346479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þ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þ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8CE276FAD1B9458D95D5C58BF30BBE" ma:contentTypeVersion="18" ma:contentTypeDescription="Create a new document." ma:contentTypeScope="" ma:versionID="8d5e571035baba6013326a51bed9b150">
  <xsd:schema xmlns:xsd="http://www.w3.org/2001/XMLSchema" xmlns:xs="http://www.w3.org/2001/XMLSchema" xmlns:p="http://schemas.microsoft.com/office/2006/metadata/properties" xmlns:ns3="f7793a5e-b85b-4490-9cb5-1bbed60b8f28" xmlns:ns4="299f563c-b5a7-42b7-997e-1237181322ca" targetNamespace="http://schemas.microsoft.com/office/2006/metadata/properties" ma:root="true" ma:fieldsID="0d63d2979490aa13333a9c31864669a2" ns3:_="" ns4:_="">
    <xsd:import namespace="f7793a5e-b85b-4490-9cb5-1bbed60b8f28"/>
    <xsd:import namespace="299f563c-b5a7-42b7-997e-1237181322ca"/>
    <xsd:element name="properties">
      <xsd:complexType>
        <xsd:sequence>
          <xsd:element name="documentManagement">
            <xsd:complexType>
              <xsd:all>
                <xsd:element ref="ns3:SharedWithDetails" minOccurs="0"/>
                <xsd:element ref="ns3:SharedWithUser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793a5e-b85b-4490-9cb5-1bbed60b8f28" elementFormDefault="qualified">
    <xsd:import namespace="http://schemas.microsoft.com/office/2006/documentManagement/types"/>
    <xsd:import namespace="http://schemas.microsoft.com/office/infopath/2007/PartnerControls"/>
    <xsd:element name="SharedWithDetails" ma:index="8" nillable="true" ma:displayName="Shared With Details" ma:description=""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9f563c-b5a7-42b7-997e-1237181322c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99f563c-b5a7-42b7-997e-1237181322ca" xsi:nil="true"/>
  </documentManagement>
</p:properties>
</file>

<file path=customXml/itemProps1.xml><?xml version="1.0" encoding="utf-8"?>
<ds:datastoreItem xmlns:ds="http://schemas.openxmlformats.org/officeDocument/2006/customXml" ds:itemID="{2E514D03-A348-4B0A-8DD4-7DD9F9FE93A5}">
  <ds:schemaRefs>
    <ds:schemaRef ds:uri="http://schemas.microsoft.com/sharepoint/v3/contenttype/forms"/>
  </ds:schemaRefs>
</ds:datastoreItem>
</file>

<file path=customXml/itemProps2.xml><?xml version="1.0" encoding="utf-8"?>
<ds:datastoreItem xmlns:ds="http://schemas.openxmlformats.org/officeDocument/2006/customXml" ds:itemID="{F779694F-6B28-4D25-A970-35D8E6DE27AA}">
  <ds:schemaRefs>
    <ds:schemaRef ds:uri="299f563c-b5a7-42b7-997e-1237181322ca"/>
    <ds:schemaRef ds:uri="f7793a5e-b85b-4490-9cb5-1bbed60b8f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F0CA809-4F9C-4BFB-8D07-9F564ACCBC52}">
  <ds:schemaRefs>
    <ds:schemaRef ds:uri="http://schemas.microsoft.com/office/infopath/2007/PartnerControls"/>
    <ds:schemaRef ds:uri="f7793a5e-b85b-4490-9cb5-1bbed60b8f28"/>
    <ds:schemaRef ds:uri="299f563c-b5a7-42b7-997e-1237181322ca"/>
    <ds:schemaRef ds:uri="http://purl.org/dc/elements/1.1/"/>
    <ds:schemaRef ds:uri="http://schemas.microsoft.com/office/2006/documentManagement/types"/>
    <ds:schemaRef ds:uri="http://www.w3.org/XML/1998/namespace"/>
    <ds:schemaRef ds:uri="http://schemas.openxmlformats.org/package/2006/metadata/core-properties"/>
    <ds:schemaRef ds:uri="http://purl.org/dc/dcmitype/"/>
    <ds:schemaRef ds:uri="http://purl.org/dc/term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5389</TotalTime>
  <Words>5981</Words>
  <Application>Microsoft Office PowerPoint</Application>
  <PresentationFormat>Sérstillt</PresentationFormat>
  <Paragraphs>367</Paragraphs>
  <Slides>30</Slides>
  <Notes>30</Notes>
  <HiddenSlides>3</HiddenSlides>
  <MMClips>0</MMClips>
  <ScaleCrop>false</ScaleCrop>
  <HeadingPairs>
    <vt:vector size="8" baseType="variant">
      <vt:variant>
        <vt:lpstr>Notaðar leturgerðir</vt:lpstr>
      </vt:variant>
      <vt:variant>
        <vt:i4>4</vt:i4>
      </vt:variant>
      <vt:variant>
        <vt:lpstr>Þema</vt:lpstr>
      </vt:variant>
      <vt:variant>
        <vt:i4>1</vt:i4>
      </vt:variant>
      <vt:variant>
        <vt:lpstr>Innfelldir OLE-þjónar</vt:lpstr>
      </vt:variant>
      <vt:variant>
        <vt:i4>1</vt:i4>
      </vt:variant>
      <vt:variant>
        <vt:lpstr>Skyggnutitlar</vt:lpstr>
      </vt:variant>
      <vt:variant>
        <vt:i4>30</vt:i4>
      </vt:variant>
    </vt:vector>
  </HeadingPairs>
  <TitlesOfParts>
    <vt:vector size="36" baseType="lpstr">
      <vt:lpstr>Arial</vt:lpstr>
      <vt:lpstr>Calibri</vt:lpstr>
      <vt:lpstr>Frutiger LT Std 55 Roman</vt:lpstr>
      <vt:lpstr>Wingdings</vt:lpstr>
      <vt:lpstr>1_Office Theme</vt:lpstr>
      <vt:lpstr>Acrobat Document</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vector>
  </TitlesOfParts>
  <Company>Espur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jtj@hi.is</dc:creator>
  <cp:lastModifiedBy>Jón Torfi Jónasson - HI</cp:lastModifiedBy>
  <cp:revision>12</cp:revision>
  <cp:lastPrinted>2022-02-24T23:22:03Z</cp:lastPrinted>
  <dcterms:created xsi:type="dcterms:W3CDTF">2010-06-28T14:25:40Z</dcterms:created>
  <dcterms:modified xsi:type="dcterms:W3CDTF">2024-05-25T16:01:20Z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0x010100F98CE276FAD1B9458D95D5C58BF30BBE</vt:lpwstr>
  </property>
</Properties>
</file>