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Lst>
  <p:notesMasterIdLst>
    <p:notesMasterId r:id="rId33"/>
  </p:notesMasterIdLst>
  <p:handoutMasterIdLst>
    <p:handoutMasterId r:id="rId34"/>
  </p:handoutMasterIdLst>
  <p:sldIdLst>
    <p:sldId id="256" r:id="rId5"/>
    <p:sldId id="698" r:id="rId6"/>
    <p:sldId id="717" r:id="rId7"/>
    <p:sldId id="713" r:id="rId8"/>
    <p:sldId id="671" r:id="rId9"/>
    <p:sldId id="661" r:id="rId10"/>
    <p:sldId id="672" r:id="rId11"/>
    <p:sldId id="714" r:id="rId12"/>
    <p:sldId id="711" r:id="rId13"/>
    <p:sldId id="700" r:id="rId14"/>
    <p:sldId id="725" r:id="rId15"/>
    <p:sldId id="689" r:id="rId16"/>
    <p:sldId id="706" r:id="rId17"/>
    <p:sldId id="707" r:id="rId18"/>
    <p:sldId id="708" r:id="rId19"/>
    <p:sldId id="709" r:id="rId20"/>
    <p:sldId id="710" r:id="rId21"/>
    <p:sldId id="718" r:id="rId22"/>
    <p:sldId id="723" r:id="rId23"/>
    <p:sldId id="727" r:id="rId24"/>
    <p:sldId id="715" r:id="rId25"/>
    <p:sldId id="720" r:id="rId26"/>
    <p:sldId id="716" r:id="rId27"/>
    <p:sldId id="682" r:id="rId28"/>
    <p:sldId id="683" r:id="rId29"/>
    <p:sldId id="726" r:id="rId30"/>
    <p:sldId id="679" r:id="rId31"/>
    <p:sldId id="724" r:id="rId32"/>
  </p:sldIdLst>
  <p:sldSz cx="10177463" cy="7616825"/>
  <p:notesSz cx="7104063" cy="10234613"/>
  <p:defaultTextStyle>
    <a:defPPr>
      <a:defRPr lang="en-GB"/>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0608" indent="-95198" algn="l" rtl="0" fontAlgn="base">
      <a:spcBef>
        <a:spcPct val="0"/>
      </a:spcBef>
      <a:spcAft>
        <a:spcPct val="0"/>
      </a:spcAft>
      <a:defRPr kern="1200">
        <a:solidFill>
          <a:schemeClr val="tx1"/>
        </a:solidFill>
        <a:latin typeface="Arial" charset="0"/>
        <a:ea typeface="ＭＳ Ｐゴシック" charset="-128"/>
        <a:cs typeface="+mn-cs"/>
      </a:defRPr>
    </a:lvl2pPr>
    <a:lvl3pPr marL="904388" indent="-190397" algn="l" rtl="0" fontAlgn="base">
      <a:spcBef>
        <a:spcPct val="0"/>
      </a:spcBef>
      <a:spcAft>
        <a:spcPct val="0"/>
      </a:spcAft>
      <a:defRPr kern="1200">
        <a:solidFill>
          <a:schemeClr val="tx1"/>
        </a:solidFill>
        <a:latin typeface="Arial" charset="0"/>
        <a:ea typeface="ＭＳ Ｐゴシック" charset="-128"/>
        <a:cs typeface="+mn-cs"/>
      </a:defRPr>
    </a:lvl3pPr>
    <a:lvl4pPr marL="1358169" indent="-287184" algn="l" rtl="0" fontAlgn="base">
      <a:spcBef>
        <a:spcPct val="0"/>
      </a:spcBef>
      <a:spcAft>
        <a:spcPct val="0"/>
      </a:spcAft>
      <a:defRPr kern="1200">
        <a:solidFill>
          <a:schemeClr val="tx1"/>
        </a:solidFill>
        <a:latin typeface="Arial" charset="0"/>
        <a:ea typeface="ＭＳ Ｐゴシック" charset="-128"/>
        <a:cs typeface="+mn-cs"/>
      </a:defRPr>
    </a:lvl4pPr>
    <a:lvl5pPr marL="1813539" indent="-383968" algn="l" rtl="0" fontAlgn="base">
      <a:spcBef>
        <a:spcPct val="0"/>
      </a:spcBef>
      <a:spcAft>
        <a:spcPct val="0"/>
      </a:spcAft>
      <a:defRPr kern="1200">
        <a:solidFill>
          <a:schemeClr val="tx1"/>
        </a:solidFill>
        <a:latin typeface="Arial" charset="0"/>
        <a:ea typeface="ＭＳ Ｐゴシック" charset="-128"/>
        <a:cs typeface="+mn-cs"/>
      </a:defRPr>
    </a:lvl5pPr>
    <a:lvl6pPr marL="2284772" algn="l" defTabSz="913909" rtl="0" eaLnBrk="1" latinLnBrk="0" hangingPunct="1">
      <a:defRPr kern="1200">
        <a:solidFill>
          <a:schemeClr val="tx1"/>
        </a:solidFill>
        <a:latin typeface="Arial" charset="0"/>
        <a:ea typeface="ＭＳ Ｐゴシック" charset="-128"/>
        <a:cs typeface="+mn-cs"/>
      </a:defRPr>
    </a:lvl6pPr>
    <a:lvl7pPr marL="2741725" algn="l" defTabSz="913909" rtl="0" eaLnBrk="1" latinLnBrk="0" hangingPunct="1">
      <a:defRPr kern="1200">
        <a:solidFill>
          <a:schemeClr val="tx1"/>
        </a:solidFill>
        <a:latin typeface="Arial" charset="0"/>
        <a:ea typeface="ＭＳ Ｐゴシック" charset="-128"/>
        <a:cs typeface="+mn-cs"/>
      </a:defRPr>
    </a:lvl7pPr>
    <a:lvl8pPr marL="3198680" algn="l" defTabSz="913909" rtl="0" eaLnBrk="1" latinLnBrk="0" hangingPunct="1">
      <a:defRPr kern="1200">
        <a:solidFill>
          <a:schemeClr val="tx1"/>
        </a:solidFill>
        <a:latin typeface="Arial" charset="0"/>
        <a:ea typeface="ＭＳ Ｐゴシック" charset="-128"/>
        <a:cs typeface="+mn-cs"/>
      </a:defRPr>
    </a:lvl8pPr>
    <a:lvl9pPr marL="3655632" algn="l" defTabSz="913909"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399">
          <p15:clr>
            <a:srgbClr val="A4A3A4"/>
          </p15:clr>
        </p15:guide>
        <p15:guide id="2" pos="320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gerður S Bjarnadóttir" initials="VSB" lastIdx="7" clrIdx="0">
    <p:extLst>
      <p:ext uri="{19B8F6BF-5375-455C-9EA6-DF929625EA0E}">
        <p15:presenceInfo xmlns:p15="http://schemas.microsoft.com/office/powerpoint/2012/main" userId="S::vsb@hi.is::a8a200de-157b-48fe-baa3-a48b2e06a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AB0"/>
    <a:srgbClr val="FDF8CD"/>
    <a:srgbClr val="F7E2BB"/>
    <a:srgbClr val="FCF8DA"/>
    <a:srgbClr val="FDFDCD"/>
    <a:srgbClr val="FFFF99"/>
    <a:srgbClr val="F7A7BA"/>
    <a:srgbClr val="A6E076"/>
    <a:srgbClr val="FFEDB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63C3E-4FFC-4386-A216-287E8919BBE3}" v="2354" dt="2024-06-05T23:37:44.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225" autoAdjust="0"/>
  </p:normalViewPr>
  <p:slideViewPr>
    <p:cSldViewPr>
      <p:cViewPr varScale="1">
        <p:scale>
          <a:sx n="92" d="100"/>
          <a:sy n="92" d="100"/>
        </p:scale>
        <p:origin x="1812" y="96"/>
      </p:cViewPr>
      <p:guideLst>
        <p:guide orient="horz" pos="2399"/>
        <p:guide pos="3206"/>
      </p:guideLst>
    </p:cSldViewPr>
  </p:slideViewPr>
  <p:outlineViewPr>
    <p:cViewPr>
      <p:scale>
        <a:sx n="33" d="100"/>
        <a:sy n="33" d="100"/>
      </p:scale>
      <p:origin x="0" y="-263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D5DE7B-2529-48B2-A64C-95594460B7C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s-IS"/>
        </a:p>
      </dgm:t>
    </dgm:pt>
    <dgm:pt modelId="{96F400E9-4BBA-4C92-A2BF-021469ADD337}">
      <dgm:prSet phldrT="[Texti]"/>
      <dgm:spPr>
        <a:gradFill rotWithShape="0">
          <a:gsLst>
            <a:gs pos="0">
              <a:schemeClr val="accent2">
                <a:lumMod val="60000"/>
                <a:lumOff val="40000"/>
              </a:schemeClr>
            </a:gs>
            <a:gs pos="100000">
              <a:schemeClr val="bg2">
                <a:lumMod val="75000"/>
                <a:tint val="23500"/>
                <a:satMod val="160000"/>
              </a:schemeClr>
            </a:gs>
          </a:gsLst>
          <a:lin ang="0" scaled="0"/>
        </a:gradFill>
      </dgm:spPr>
      <dgm:t>
        <a:bodyPr/>
        <a:lstStyle/>
        <a:p>
          <a:r>
            <a:rPr lang="en-GB" dirty="0"/>
            <a:t>C</a:t>
          </a:r>
          <a:endParaRPr lang="is-IS" dirty="0"/>
        </a:p>
      </dgm:t>
    </dgm:pt>
    <dgm:pt modelId="{9B050D8C-A5EE-4358-8998-82E146605258}" type="parTrans" cxnId="{26EF0887-AC95-45C2-A58B-1E20AD1DC5E8}">
      <dgm:prSet/>
      <dgm:spPr/>
      <dgm:t>
        <a:bodyPr/>
        <a:lstStyle/>
        <a:p>
          <a:endParaRPr lang="is-IS"/>
        </a:p>
      </dgm:t>
    </dgm:pt>
    <dgm:pt modelId="{5987FD50-635F-4898-A783-4A08AE9D3896}" type="sibTrans" cxnId="{26EF0887-AC95-45C2-A58B-1E20AD1DC5E8}">
      <dgm:prSet/>
      <dgm:spPr>
        <a:gradFill rotWithShape="0">
          <a:gsLst>
            <a:gs pos="0">
              <a:schemeClr val="bg2">
                <a:lumMod val="75000"/>
              </a:schemeClr>
            </a:gs>
            <a:gs pos="100000">
              <a:schemeClr val="bg2">
                <a:lumMod val="75000"/>
                <a:tint val="23500"/>
                <a:satMod val="160000"/>
              </a:schemeClr>
            </a:gs>
          </a:gsLst>
          <a:lin ang="0" scaled="0"/>
        </a:gradFill>
      </dgm:spPr>
      <dgm:t>
        <a:bodyPr/>
        <a:lstStyle/>
        <a:p>
          <a:endParaRPr lang="is-IS"/>
        </a:p>
      </dgm:t>
    </dgm:pt>
    <dgm:pt modelId="{CB94861A-A641-40CC-9876-A9FF39693EDC}">
      <dgm:prSet phldrT="[Texti]"/>
      <dgm:spPr>
        <a:gradFill rotWithShape="0">
          <a:gsLst>
            <a:gs pos="0">
              <a:schemeClr val="accent1">
                <a:lumMod val="60000"/>
                <a:lumOff val="40000"/>
              </a:schemeClr>
            </a:gs>
            <a:gs pos="100000">
              <a:schemeClr val="bg2">
                <a:lumMod val="75000"/>
                <a:tint val="23500"/>
                <a:satMod val="160000"/>
              </a:schemeClr>
            </a:gs>
          </a:gsLst>
          <a:lin ang="0" scaled="0"/>
        </a:gradFill>
      </dgm:spPr>
      <dgm:t>
        <a:bodyPr/>
        <a:lstStyle/>
        <a:p>
          <a:r>
            <a:rPr lang="en-GB" dirty="0"/>
            <a:t>B</a:t>
          </a:r>
          <a:endParaRPr lang="is-IS" dirty="0"/>
        </a:p>
      </dgm:t>
    </dgm:pt>
    <dgm:pt modelId="{106094CA-B57F-4842-B372-DE596D516922}" type="parTrans" cxnId="{1BDD6CA0-90F1-4F54-BE5D-F31AB69CAB4C}">
      <dgm:prSet/>
      <dgm:spPr/>
      <dgm:t>
        <a:bodyPr/>
        <a:lstStyle/>
        <a:p>
          <a:endParaRPr lang="is-IS"/>
        </a:p>
      </dgm:t>
    </dgm:pt>
    <dgm:pt modelId="{FBE3069B-865B-4287-893D-86AFA1D90C94}" type="sibTrans" cxnId="{1BDD6CA0-90F1-4F54-BE5D-F31AB69CAB4C}">
      <dgm:prSet/>
      <dgm:spPr>
        <a:gradFill rotWithShape="0">
          <a:gsLst>
            <a:gs pos="0">
              <a:srgbClr val="FFFF00"/>
            </a:gs>
            <a:gs pos="100000">
              <a:schemeClr val="bg2">
                <a:lumMod val="75000"/>
                <a:tint val="23500"/>
                <a:satMod val="160000"/>
              </a:schemeClr>
            </a:gs>
          </a:gsLst>
          <a:lin ang="0" scaled="0"/>
        </a:gradFill>
      </dgm:spPr>
      <dgm:t>
        <a:bodyPr/>
        <a:lstStyle/>
        <a:p>
          <a:endParaRPr lang="is-IS"/>
        </a:p>
      </dgm:t>
    </dgm:pt>
    <dgm:pt modelId="{E6373C02-DE0A-4156-A4F3-3BA23ABF3C60}">
      <dgm:prSet phldrT="[Texti]"/>
      <dgm:spPr>
        <a:gradFill rotWithShape="0">
          <a:gsLst>
            <a:gs pos="0">
              <a:srgbClr val="92D050"/>
            </a:gs>
            <a:gs pos="100000">
              <a:schemeClr val="bg2">
                <a:lumMod val="75000"/>
                <a:tint val="23500"/>
                <a:satMod val="160000"/>
              </a:schemeClr>
            </a:gs>
          </a:gsLst>
          <a:lin ang="0" scaled="0"/>
        </a:gradFill>
      </dgm:spPr>
      <dgm:t>
        <a:bodyPr/>
        <a:lstStyle/>
        <a:p>
          <a:r>
            <a:rPr lang="en-GB" dirty="0"/>
            <a:t>A</a:t>
          </a:r>
          <a:endParaRPr lang="is-IS" dirty="0"/>
        </a:p>
      </dgm:t>
    </dgm:pt>
    <dgm:pt modelId="{0301FBAE-F1C5-4CEC-97B4-F20C67819018}" type="parTrans" cxnId="{B093AE37-9E63-4A97-8B06-6D2E49204A93}">
      <dgm:prSet/>
      <dgm:spPr/>
      <dgm:t>
        <a:bodyPr/>
        <a:lstStyle/>
        <a:p>
          <a:endParaRPr lang="is-IS"/>
        </a:p>
      </dgm:t>
    </dgm:pt>
    <dgm:pt modelId="{28943555-614D-4AD9-81E7-CC2AED8F23E8}" type="sibTrans" cxnId="{B093AE37-9E63-4A97-8B06-6D2E49204A93}">
      <dgm:prSet/>
      <dgm:spPr>
        <a:gradFill rotWithShape="0">
          <a:gsLst>
            <a:gs pos="0">
              <a:srgbClr val="FF0000"/>
            </a:gs>
            <a:gs pos="100000">
              <a:schemeClr val="bg2">
                <a:lumMod val="75000"/>
                <a:tint val="23500"/>
                <a:satMod val="160000"/>
              </a:schemeClr>
            </a:gs>
          </a:gsLst>
          <a:lin ang="0" scaled="0"/>
        </a:gradFill>
      </dgm:spPr>
      <dgm:t>
        <a:bodyPr/>
        <a:lstStyle/>
        <a:p>
          <a:endParaRPr lang="is-IS"/>
        </a:p>
      </dgm:t>
    </dgm:pt>
    <dgm:pt modelId="{7DF06B4A-E48D-419C-896D-3B97848D99B3}" type="pres">
      <dgm:prSet presAssocID="{06D5DE7B-2529-48B2-A64C-95594460B7C1}" presName="Name0" presStyleCnt="0">
        <dgm:presLayoutVars>
          <dgm:chMax val="21"/>
          <dgm:chPref val="21"/>
        </dgm:presLayoutVars>
      </dgm:prSet>
      <dgm:spPr/>
    </dgm:pt>
    <dgm:pt modelId="{833D3AB1-2997-41EA-BFDC-13B3C1C4EFDE}" type="pres">
      <dgm:prSet presAssocID="{96F400E9-4BBA-4C92-A2BF-021469ADD337}" presName="text1" presStyleCnt="0"/>
      <dgm:spPr/>
    </dgm:pt>
    <dgm:pt modelId="{1787ED2C-81CD-4FA4-9CE7-06FC703614D9}" type="pres">
      <dgm:prSet presAssocID="{96F400E9-4BBA-4C92-A2BF-021469ADD337}" presName="textRepeatNode" presStyleLbl="alignNode1" presStyleIdx="0" presStyleCnt="3">
        <dgm:presLayoutVars>
          <dgm:chMax val="0"/>
          <dgm:chPref val="0"/>
          <dgm:bulletEnabled val="1"/>
        </dgm:presLayoutVars>
      </dgm:prSet>
      <dgm:spPr/>
    </dgm:pt>
    <dgm:pt modelId="{3B5B92E7-AF7E-404F-A94B-01AC677C8CF6}" type="pres">
      <dgm:prSet presAssocID="{96F400E9-4BBA-4C92-A2BF-021469ADD337}" presName="textaccent1" presStyleCnt="0"/>
      <dgm:spPr/>
    </dgm:pt>
    <dgm:pt modelId="{8075B5DD-0A01-4F7E-8F0E-1D73937BCDE9}" type="pres">
      <dgm:prSet presAssocID="{96F400E9-4BBA-4C92-A2BF-021469ADD337}" presName="accentRepeatNode" presStyleLbl="solidAlignAcc1" presStyleIdx="0" presStyleCnt="6"/>
      <dgm:spPr/>
    </dgm:pt>
    <dgm:pt modelId="{CA536902-6FEB-44B4-89B6-BAE37404E6AE}" type="pres">
      <dgm:prSet presAssocID="{5987FD50-635F-4898-A783-4A08AE9D3896}" presName="image1" presStyleCnt="0"/>
      <dgm:spPr/>
    </dgm:pt>
    <dgm:pt modelId="{FCDE4691-3016-4C14-BFA9-86E24F63A468}" type="pres">
      <dgm:prSet presAssocID="{5987FD50-635F-4898-A783-4A08AE9D3896}" presName="imageRepeatNode" presStyleLbl="alignAcc1" presStyleIdx="0" presStyleCnt="3"/>
      <dgm:spPr/>
    </dgm:pt>
    <dgm:pt modelId="{A4AB0428-5404-4ED4-B6DE-B7216282DDA3}" type="pres">
      <dgm:prSet presAssocID="{5987FD50-635F-4898-A783-4A08AE9D3896}" presName="imageaccent1" presStyleCnt="0"/>
      <dgm:spPr/>
    </dgm:pt>
    <dgm:pt modelId="{F6B8B1DD-9934-4569-B507-AC4078A83C3B}" type="pres">
      <dgm:prSet presAssocID="{5987FD50-635F-4898-A783-4A08AE9D3896}" presName="accentRepeatNode" presStyleLbl="solidAlignAcc1" presStyleIdx="1" presStyleCnt="6"/>
      <dgm:spPr/>
    </dgm:pt>
    <dgm:pt modelId="{136C04E8-472F-4B15-950A-F9F5FB702323}" type="pres">
      <dgm:prSet presAssocID="{CB94861A-A641-40CC-9876-A9FF39693EDC}" presName="text2" presStyleCnt="0"/>
      <dgm:spPr/>
    </dgm:pt>
    <dgm:pt modelId="{7FAFD35F-FEF6-4A9A-AEA9-2A3433DA6F61}" type="pres">
      <dgm:prSet presAssocID="{CB94861A-A641-40CC-9876-A9FF39693EDC}" presName="textRepeatNode" presStyleLbl="alignNode1" presStyleIdx="1" presStyleCnt="3">
        <dgm:presLayoutVars>
          <dgm:chMax val="0"/>
          <dgm:chPref val="0"/>
          <dgm:bulletEnabled val="1"/>
        </dgm:presLayoutVars>
      </dgm:prSet>
      <dgm:spPr/>
    </dgm:pt>
    <dgm:pt modelId="{B14DD23C-7029-457A-8303-0E3A09748708}" type="pres">
      <dgm:prSet presAssocID="{CB94861A-A641-40CC-9876-A9FF39693EDC}" presName="textaccent2" presStyleCnt="0"/>
      <dgm:spPr/>
    </dgm:pt>
    <dgm:pt modelId="{BFC3AC69-9AB8-4450-8D19-837291BC9B84}" type="pres">
      <dgm:prSet presAssocID="{CB94861A-A641-40CC-9876-A9FF39693EDC}" presName="accentRepeatNode" presStyleLbl="solidAlignAcc1" presStyleIdx="2" presStyleCnt="6"/>
      <dgm:spPr/>
    </dgm:pt>
    <dgm:pt modelId="{E20AB87E-F755-40EA-B41E-24A3F7458912}" type="pres">
      <dgm:prSet presAssocID="{FBE3069B-865B-4287-893D-86AFA1D90C94}" presName="image2" presStyleCnt="0"/>
      <dgm:spPr/>
    </dgm:pt>
    <dgm:pt modelId="{B28C950B-29DD-40DE-B7C8-30D40AA31941}" type="pres">
      <dgm:prSet presAssocID="{FBE3069B-865B-4287-893D-86AFA1D90C94}" presName="imageRepeatNode" presStyleLbl="alignAcc1" presStyleIdx="1" presStyleCnt="3"/>
      <dgm:spPr/>
    </dgm:pt>
    <dgm:pt modelId="{C41D15DD-5AB4-43B0-8804-0C92BD59CA33}" type="pres">
      <dgm:prSet presAssocID="{FBE3069B-865B-4287-893D-86AFA1D90C94}" presName="imageaccent2" presStyleCnt="0"/>
      <dgm:spPr/>
    </dgm:pt>
    <dgm:pt modelId="{D5679F9C-C9BA-4CBD-A172-83D07714AC05}" type="pres">
      <dgm:prSet presAssocID="{FBE3069B-865B-4287-893D-86AFA1D90C94}" presName="accentRepeatNode" presStyleLbl="solidAlignAcc1" presStyleIdx="3" presStyleCnt="6"/>
      <dgm:spPr/>
    </dgm:pt>
    <dgm:pt modelId="{33F32458-21B1-498A-B45A-59EDAC3BF9FB}" type="pres">
      <dgm:prSet presAssocID="{E6373C02-DE0A-4156-A4F3-3BA23ABF3C60}" presName="text3" presStyleCnt="0"/>
      <dgm:spPr/>
    </dgm:pt>
    <dgm:pt modelId="{68A4EED1-2688-42F5-A917-F40D6F4B2EB1}" type="pres">
      <dgm:prSet presAssocID="{E6373C02-DE0A-4156-A4F3-3BA23ABF3C60}" presName="textRepeatNode" presStyleLbl="alignNode1" presStyleIdx="2" presStyleCnt="3">
        <dgm:presLayoutVars>
          <dgm:chMax val="0"/>
          <dgm:chPref val="0"/>
          <dgm:bulletEnabled val="1"/>
        </dgm:presLayoutVars>
      </dgm:prSet>
      <dgm:spPr/>
    </dgm:pt>
    <dgm:pt modelId="{96453CED-B148-4EFD-A4FE-438466FBF351}" type="pres">
      <dgm:prSet presAssocID="{E6373C02-DE0A-4156-A4F3-3BA23ABF3C60}" presName="textaccent3" presStyleCnt="0"/>
      <dgm:spPr/>
    </dgm:pt>
    <dgm:pt modelId="{5335755C-2BBA-47C4-8012-913E5A07F2D6}" type="pres">
      <dgm:prSet presAssocID="{E6373C02-DE0A-4156-A4F3-3BA23ABF3C60}" presName="accentRepeatNode" presStyleLbl="solidAlignAcc1" presStyleIdx="4" presStyleCnt="6"/>
      <dgm:spPr/>
    </dgm:pt>
    <dgm:pt modelId="{5522219E-8537-485F-9512-DB9FCDF83C17}" type="pres">
      <dgm:prSet presAssocID="{28943555-614D-4AD9-81E7-CC2AED8F23E8}" presName="image3" presStyleCnt="0"/>
      <dgm:spPr/>
    </dgm:pt>
    <dgm:pt modelId="{846C9967-231D-47FE-AFD3-DA17E5D7AE0C}" type="pres">
      <dgm:prSet presAssocID="{28943555-614D-4AD9-81E7-CC2AED8F23E8}" presName="imageRepeatNode" presStyleLbl="alignAcc1" presStyleIdx="2" presStyleCnt="3"/>
      <dgm:spPr/>
    </dgm:pt>
    <dgm:pt modelId="{FFCD8A28-FF96-4705-B850-90138EC480D2}" type="pres">
      <dgm:prSet presAssocID="{28943555-614D-4AD9-81E7-CC2AED8F23E8}" presName="imageaccent3" presStyleCnt="0"/>
      <dgm:spPr/>
    </dgm:pt>
    <dgm:pt modelId="{64FB796A-20B2-4B7D-AC86-0577F98A4911}" type="pres">
      <dgm:prSet presAssocID="{28943555-614D-4AD9-81E7-CC2AED8F23E8}" presName="accentRepeatNode" presStyleLbl="solidAlignAcc1" presStyleIdx="5" presStyleCnt="6"/>
      <dgm:spPr/>
    </dgm:pt>
  </dgm:ptLst>
  <dgm:cxnLst>
    <dgm:cxn modelId="{B093AE37-9E63-4A97-8B06-6D2E49204A93}" srcId="{06D5DE7B-2529-48B2-A64C-95594460B7C1}" destId="{E6373C02-DE0A-4156-A4F3-3BA23ABF3C60}" srcOrd="2" destOrd="0" parTransId="{0301FBAE-F1C5-4CEC-97B4-F20C67819018}" sibTransId="{28943555-614D-4AD9-81E7-CC2AED8F23E8}"/>
    <dgm:cxn modelId="{7E207A3C-81E5-4EE7-B85C-1C5D4AB4E837}" type="presOf" srcId="{96F400E9-4BBA-4C92-A2BF-021469ADD337}" destId="{1787ED2C-81CD-4FA4-9CE7-06FC703614D9}" srcOrd="0" destOrd="0" presId="urn:microsoft.com/office/officeart/2008/layout/HexagonCluster"/>
    <dgm:cxn modelId="{D51CD050-B89A-4D3F-88BD-7234297B2743}" type="presOf" srcId="{E6373C02-DE0A-4156-A4F3-3BA23ABF3C60}" destId="{68A4EED1-2688-42F5-A917-F40D6F4B2EB1}" srcOrd="0" destOrd="0" presId="urn:microsoft.com/office/officeart/2008/layout/HexagonCluster"/>
    <dgm:cxn modelId="{84567957-66B3-4610-9759-0C4BD95BFA41}" type="presOf" srcId="{06D5DE7B-2529-48B2-A64C-95594460B7C1}" destId="{7DF06B4A-E48D-419C-896D-3B97848D99B3}" srcOrd="0" destOrd="0" presId="urn:microsoft.com/office/officeart/2008/layout/HexagonCluster"/>
    <dgm:cxn modelId="{26EF0887-AC95-45C2-A58B-1E20AD1DC5E8}" srcId="{06D5DE7B-2529-48B2-A64C-95594460B7C1}" destId="{96F400E9-4BBA-4C92-A2BF-021469ADD337}" srcOrd="0" destOrd="0" parTransId="{9B050D8C-A5EE-4358-8998-82E146605258}" sibTransId="{5987FD50-635F-4898-A783-4A08AE9D3896}"/>
    <dgm:cxn modelId="{1BDD6CA0-90F1-4F54-BE5D-F31AB69CAB4C}" srcId="{06D5DE7B-2529-48B2-A64C-95594460B7C1}" destId="{CB94861A-A641-40CC-9876-A9FF39693EDC}" srcOrd="1" destOrd="0" parTransId="{106094CA-B57F-4842-B372-DE596D516922}" sibTransId="{FBE3069B-865B-4287-893D-86AFA1D90C94}"/>
    <dgm:cxn modelId="{6AD28BA0-D4B1-46E1-A446-517F7E1B3FB5}" type="presOf" srcId="{FBE3069B-865B-4287-893D-86AFA1D90C94}" destId="{B28C950B-29DD-40DE-B7C8-30D40AA31941}" srcOrd="0" destOrd="0" presId="urn:microsoft.com/office/officeart/2008/layout/HexagonCluster"/>
    <dgm:cxn modelId="{55A298CA-354D-4D4F-BF5A-95D1A8F8AA21}" type="presOf" srcId="{CB94861A-A641-40CC-9876-A9FF39693EDC}" destId="{7FAFD35F-FEF6-4A9A-AEA9-2A3433DA6F61}" srcOrd="0" destOrd="0" presId="urn:microsoft.com/office/officeart/2008/layout/HexagonCluster"/>
    <dgm:cxn modelId="{93EDB1D5-18E5-45B2-97F5-2718D93EDBDF}" type="presOf" srcId="{5987FD50-635F-4898-A783-4A08AE9D3896}" destId="{FCDE4691-3016-4C14-BFA9-86E24F63A468}" srcOrd="0" destOrd="0" presId="urn:microsoft.com/office/officeart/2008/layout/HexagonCluster"/>
    <dgm:cxn modelId="{5E8271DC-0EA0-4D44-9147-FF335AD07790}" type="presOf" srcId="{28943555-614D-4AD9-81E7-CC2AED8F23E8}" destId="{846C9967-231D-47FE-AFD3-DA17E5D7AE0C}" srcOrd="0" destOrd="0" presId="urn:microsoft.com/office/officeart/2008/layout/HexagonCluster"/>
    <dgm:cxn modelId="{C4E27B42-E903-46DF-83E5-4B7FABC5FDE3}" type="presParOf" srcId="{7DF06B4A-E48D-419C-896D-3B97848D99B3}" destId="{833D3AB1-2997-41EA-BFDC-13B3C1C4EFDE}" srcOrd="0" destOrd="0" presId="urn:microsoft.com/office/officeart/2008/layout/HexagonCluster"/>
    <dgm:cxn modelId="{CBFF578D-ED90-4969-A106-415ADE889EA6}" type="presParOf" srcId="{833D3AB1-2997-41EA-BFDC-13B3C1C4EFDE}" destId="{1787ED2C-81CD-4FA4-9CE7-06FC703614D9}" srcOrd="0" destOrd="0" presId="urn:microsoft.com/office/officeart/2008/layout/HexagonCluster"/>
    <dgm:cxn modelId="{8088F6D2-9E33-4DF5-8CDC-EE8E0588881E}" type="presParOf" srcId="{7DF06B4A-E48D-419C-896D-3B97848D99B3}" destId="{3B5B92E7-AF7E-404F-A94B-01AC677C8CF6}" srcOrd="1" destOrd="0" presId="urn:microsoft.com/office/officeart/2008/layout/HexagonCluster"/>
    <dgm:cxn modelId="{D307C78A-2F1B-45F6-86B1-4D2A3100EC27}" type="presParOf" srcId="{3B5B92E7-AF7E-404F-A94B-01AC677C8CF6}" destId="{8075B5DD-0A01-4F7E-8F0E-1D73937BCDE9}" srcOrd="0" destOrd="0" presId="urn:microsoft.com/office/officeart/2008/layout/HexagonCluster"/>
    <dgm:cxn modelId="{1B7C6B5E-DB39-4D9A-98C8-65706A5E97A5}" type="presParOf" srcId="{7DF06B4A-E48D-419C-896D-3B97848D99B3}" destId="{CA536902-6FEB-44B4-89B6-BAE37404E6AE}" srcOrd="2" destOrd="0" presId="urn:microsoft.com/office/officeart/2008/layout/HexagonCluster"/>
    <dgm:cxn modelId="{52A600B8-3516-444F-990D-589BF3C1284E}" type="presParOf" srcId="{CA536902-6FEB-44B4-89B6-BAE37404E6AE}" destId="{FCDE4691-3016-4C14-BFA9-86E24F63A468}" srcOrd="0" destOrd="0" presId="urn:microsoft.com/office/officeart/2008/layout/HexagonCluster"/>
    <dgm:cxn modelId="{B7BB9386-15CD-480A-973A-63241FFD4A1C}" type="presParOf" srcId="{7DF06B4A-E48D-419C-896D-3B97848D99B3}" destId="{A4AB0428-5404-4ED4-B6DE-B7216282DDA3}" srcOrd="3" destOrd="0" presId="urn:microsoft.com/office/officeart/2008/layout/HexagonCluster"/>
    <dgm:cxn modelId="{4A6D7C8B-73D6-4170-9A60-51426ACAFFD5}" type="presParOf" srcId="{A4AB0428-5404-4ED4-B6DE-B7216282DDA3}" destId="{F6B8B1DD-9934-4569-B507-AC4078A83C3B}" srcOrd="0" destOrd="0" presId="urn:microsoft.com/office/officeart/2008/layout/HexagonCluster"/>
    <dgm:cxn modelId="{E8ABFF79-9C4B-4F3F-B84E-85572C05A24F}" type="presParOf" srcId="{7DF06B4A-E48D-419C-896D-3B97848D99B3}" destId="{136C04E8-472F-4B15-950A-F9F5FB702323}" srcOrd="4" destOrd="0" presId="urn:microsoft.com/office/officeart/2008/layout/HexagonCluster"/>
    <dgm:cxn modelId="{1D4617A7-52C7-446A-BCE4-4736D31D892F}" type="presParOf" srcId="{136C04E8-472F-4B15-950A-F9F5FB702323}" destId="{7FAFD35F-FEF6-4A9A-AEA9-2A3433DA6F61}" srcOrd="0" destOrd="0" presId="urn:microsoft.com/office/officeart/2008/layout/HexagonCluster"/>
    <dgm:cxn modelId="{1BF26C81-55DB-485E-9E23-18CD5C58F10D}" type="presParOf" srcId="{7DF06B4A-E48D-419C-896D-3B97848D99B3}" destId="{B14DD23C-7029-457A-8303-0E3A09748708}" srcOrd="5" destOrd="0" presId="urn:microsoft.com/office/officeart/2008/layout/HexagonCluster"/>
    <dgm:cxn modelId="{EA046D36-B82C-4D55-BA79-59618A689EF7}" type="presParOf" srcId="{B14DD23C-7029-457A-8303-0E3A09748708}" destId="{BFC3AC69-9AB8-4450-8D19-837291BC9B84}" srcOrd="0" destOrd="0" presId="urn:microsoft.com/office/officeart/2008/layout/HexagonCluster"/>
    <dgm:cxn modelId="{6328EC67-C4C2-439D-9488-41A82763D225}" type="presParOf" srcId="{7DF06B4A-E48D-419C-896D-3B97848D99B3}" destId="{E20AB87E-F755-40EA-B41E-24A3F7458912}" srcOrd="6" destOrd="0" presId="urn:microsoft.com/office/officeart/2008/layout/HexagonCluster"/>
    <dgm:cxn modelId="{9CDCCB34-5F86-4E8F-B5D5-87484ED57291}" type="presParOf" srcId="{E20AB87E-F755-40EA-B41E-24A3F7458912}" destId="{B28C950B-29DD-40DE-B7C8-30D40AA31941}" srcOrd="0" destOrd="0" presId="urn:microsoft.com/office/officeart/2008/layout/HexagonCluster"/>
    <dgm:cxn modelId="{6CC29F3F-6DB3-44CE-B4D9-E23D94764105}" type="presParOf" srcId="{7DF06B4A-E48D-419C-896D-3B97848D99B3}" destId="{C41D15DD-5AB4-43B0-8804-0C92BD59CA33}" srcOrd="7" destOrd="0" presId="urn:microsoft.com/office/officeart/2008/layout/HexagonCluster"/>
    <dgm:cxn modelId="{5E877419-A427-4F25-9107-1032F9B07AB0}" type="presParOf" srcId="{C41D15DD-5AB4-43B0-8804-0C92BD59CA33}" destId="{D5679F9C-C9BA-4CBD-A172-83D07714AC05}" srcOrd="0" destOrd="0" presId="urn:microsoft.com/office/officeart/2008/layout/HexagonCluster"/>
    <dgm:cxn modelId="{D84332A4-C6FD-4CCE-9C65-86A07AEEF5F4}" type="presParOf" srcId="{7DF06B4A-E48D-419C-896D-3B97848D99B3}" destId="{33F32458-21B1-498A-B45A-59EDAC3BF9FB}" srcOrd="8" destOrd="0" presId="urn:microsoft.com/office/officeart/2008/layout/HexagonCluster"/>
    <dgm:cxn modelId="{4FDA3E10-93EA-4845-A0E9-7E2B7FBF0CEE}" type="presParOf" srcId="{33F32458-21B1-498A-B45A-59EDAC3BF9FB}" destId="{68A4EED1-2688-42F5-A917-F40D6F4B2EB1}" srcOrd="0" destOrd="0" presId="urn:microsoft.com/office/officeart/2008/layout/HexagonCluster"/>
    <dgm:cxn modelId="{BED1DC9A-6491-4027-97DA-FC0BB25316CE}" type="presParOf" srcId="{7DF06B4A-E48D-419C-896D-3B97848D99B3}" destId="{96453CED-B148-4EFD-A4FE-438466FBF351}" srcOrd="9" destOrd="0" presId="urn:microsoft.com/office/officeart/2008/layout/HexagonCluster"/>
    <dgm:cxn modelId="{56C875C1-2C8F-48ED-B160-48A1E951ABD1}" type="presParOf" srcId="{96453CED-B148-4EFD-A4FE-438466FBF351}" destId="{5335755C-2BBA-47C4-8012-913E5A07F2D6}" srcOrd="0" destOrd="0" presId="urn:microsoft.com/office/officeart/2008/layout/HexagonCluster"/>
    <dgm:cxn modelId="{BAFAF50D-0689-4969-BE37-77EF586ED2D3}" type="presParOf" srcId="{7DF06B4A-E48D-419C-896D-3B97848D99B3}" destId="{5522219E-8537-485F-9512-DB9FCDF83C17}" srcOrd="10" destOrd="0" presId="urn:microsoft.com/office/officeart/2008/layout/HexagonCluster"/>
    <dgm:cxn modelId="{E964BBE2-4BCC-4E3F-83E6-5125C43AC0BC}" type="presParOf" srcId="{5522219E-8537-485F-9512-DB9FCDF83C17}" destId="{846C9967-231D-47FE-AFD3-DA17E5D7AE0C}" srcOrd="0" destOrd="0" presId="urn:microsoft.com/office/officeart/2008/layout/HexagonCluster"/>
    <dgm:cxn modelId="{9365A94D-7099-434E-B4D0-A808CC32C0F7}" type="presParOf" srcId="{7DF06B4A-E48D-419C-896D-3B97848D99B3}" destId="{FFCD8A28-FF96-4705-B850-90138EC480D2}" srcOrd="11" destOrd="0" presId="urn:microsoft.com/office/officeart/2008/layout/HexagonCluster"/>
    <dgm:cxn modelId="{38CA9426-15A5-4D97-B93C-0B2D4D941771}" type="presParOf" srcId="{FFCD8A28-FF96-4705-B850-90138EC480D2}" destId="{64FB796A-20B2-4B7D-AC86-0577F98A491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D2C-81CD-4FA4-9CE7-06FC703614D9}">
      <dsp:nvSpPr>
        <dsp:cNvPr id="0" name=""/>
        <dsp:cNvSpPr/>
      </dsp:nvSpPr>
      <dsp:spPr>
        <a:xfrm>
          <a:off x="294003" y="815420"/>
          <a:ext cx="343942" cy="296538"/>
        </a:xfrm>
        <a:prstGeom prst="hexagon">
          <a:avLst>
            <a:gd name="adj" fmla="val 25000"/>
            <a:gd name="vf" fmla="val 115470"/>
          </a:avLst>
        </a:prstGeom>
        <a:gradFill rotWithShape="0">
          <a:gsLst>
            <a:gs pos="0">
              <a:schemeClr val="accent2">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a:t>
          </a:r>
          <a:endParaRPr lang="is-IS" sz="1200" kern="1200" dirty="0"/>
        </a:p>
      </dsp:txBody>
      <dsp:txXfrm>
        <a:off x="347376" y="861437"/>
        <a:ext cx="237196" cy="204504"/>
      </dsp:txXfrm>
    </dsp:sp>
    <dsp:sp modelId="{8075B5DD-0A01-4F7E-8F0E-1D73937BCDE9}">
      <dsp:nvSpPr>
        <dsp:cNvPr id="0" name=""/>
        <dsp:cNvSpPr/>
      </dsp:nvSpPr>
      <dsp:spPr>
        <a:xfrm>
          <a:off x="302938"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E4691-3016-4C14-BFA9-86E24F63A468}">
      <dsp:nvSpPr>
        <dsp:cNvPr id="0" name=""/>
        <dsp:cNvSpPr/>
      </dsp:nvSpPr>
      <dsp:spPr>
        <a:xfrm>
          <a:off x="0" y="656144"/>
          <a:ext cx="343942" cy="296538"/>
        </a:xfrm>
        <a:prstGeom prst="hexagon">
          <a:avLst>
            <a:gd name="adj" fmla="val 25000"/>
            <a:gd name="vf" fmla="val 115470"/>
          </a:avLst>
        </a:prstGeom>
        <a:gradFill rotWithShape="0">
          <a:gsLst>
            <a:gs pos="0">
              <a:schemeClr val="bg2">
                <a:lumMod val="75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B1DD-9934-4569-B507-AC4078A83C3B}">
      <dsp:nvSpPr>
        <dsp:cNvPr id="0" name=""/>
        <dsp:cNvSpPr/>
      </dsp:nvSpPr>
      <dsp:spPr>
        <a:xfrm>
          <a:off x="234150" y="913509"/>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FD35F-FEF6-4A9A-AEA9-2A3433DA6F61}">
      <dsp:nvSpPr>
        <dsp:cNvPr id="0" name=""/>
        <dsp:cNvSpPr/>
      </dsp:nvSpPr>
      <dsp:spPr>
        <a:xfrm>
          <a:off x="587027" y="652618"/>
          <a:ext cx="343942" cy="296538"/>
        </a:xfrm>
        <a:prstGeom prst="hexagon">
          <a:avLst>
            <a:gd name="adj" fmla="val 25000"/>
            <a:gd name="vf" fmla="val 115470"/>
          </a:avLst>
        </a:prstGeom>
        <a:gradFill rotWithShape="0">
          <a:gsLst>
            <a:gs pos="0">
              <a:schemeClr val="accent1">
                <a:lumMod val="60000"/>
                <a:lumOff val="40000"/>
              </a:schemeClr>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endParaRPr lang="is-IS" sz="1200" kern="1200" dirty="0"/>
        </a:p>
      </dsp:txBody>
      <dsp:txXfrm>
        <a:off x="640400" y="698635"/>
        <a:ext cx="237196" cy="204504"/>
      </dsp:txXfrm>
    </dsp:sp>
    <dsp:sp modelId="{BFC3AC69-9AB8-4450-8D19-837291BC9B84}">
      <dsp:nvSpPr>
        <dsp:cNvPr id="0" name=""/>
        <dsp:cNvSpPr/>
      </dsp:nvSpPr>
      <dsp:spPr>
        <a:xfrm>
          <a:off x="822156" y="909670"/>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950B-29DD-40DE-B7C8-30D40AA31941}">
      <dsp:nvSpPr>
        <dsp:cNvPr id="0" name=""/>
        <dsp:cNvSpPr/>
      </dsp:nvSpPr>
      <dsp:spPr>
        <a:xfrm>
          <a:off x="880051" y="815420"/>
          <a:ext cx="343942" cy="296538"/>
        </a:xfrm>
        <a:prstGeom prst="hexagon">
          <a:avLst>
            <a:gd name="adj" fmla="val 25000"/>
            <a:gd name="vf" fmla="val 115470"/>
          </a:avLst>
        </a:prstGeom>
        <a:gradFill rotWithShape="0">
          <a:gsLst>
            <a:gs pos="0">
              <a:srgbClr val="FFFF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79F9C-C9BA-4CBD-A172-83D07714AC05}">
      <dsp:nvSpPr>
        <dsp:cNvPr id="0" name=""/>
        <dsp:cNvSpPr/>
      </dsp:nvSpPr>
      <dsp:spPr>
        <a:xfrm>
          <a:off x="888986" y="946336"/>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EED1-2688-42F5-A917-F40D6F4B2EB1}">
      <dsp:nvSpPr>
        <dsp:cNvPr id="0" name=""/>
        <dsp:cNvSpPr/>
      </dsp:nvSpPr>
      <dsp:spPr>
        <a:xfrm>
          <a:off x="294003" y="490521"/>
          <a:ext cx="343942" cy="296538"/>
        </a:xfrm>
        <a:prstGeom prst="hexagon">
          <a:avLst>
            <a:gd name="adj" fmla="val 25000"/>
            <a:gd name="vf" fmla="val 115470"/>
          </a:avLst>
        </a:prstGeom>
        <a:gradFill rotWithShape="0">
          <a:gsLst>
            <a:gs pos="0">
              <a:srgbClr val="92D05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a:t>
          </a:r>
          <a:endParaRPr lang="is-IS" sz="1200" kern="1200" dirty="0"/>
        </a:p>
      </dsp:txBody>
      <dsp:txXfrm>
        <a:off x="347376" y="536538"/>
        <a:ext cx="237196" cy="204504"/>
      </dsp:txXfrm>
    </dsp:sp>
    <dsp:sp modelId="{5335755C-2BBA-47C4-8012-913E5A07F2D6}">
      <dsp:nvSpPr>
        <dsp:cNvPr id="0" name=""/>
        <dsp:cNvSpPr/>
      </dsp:nvSpPr>
      <dsp:spPr>
        <a:xfrm>
          <a:off x="527174" y="496945"/>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9967-231D-47FE-AFD3-DA17E5D7AE0C}">
      <dsp:nvSpPr>
        <dsp:cNvPr id="0" name=""/>
        <dsp:cNvSpPr/>
      </dsp:nvSpPr>
      <dsp:spPr>
        <a:xfrm>
          <a:off x="587027" y="328502"/>
          <a:ext cx="343942" cy="296538"/>
        </a:xfrm>
        <a:prstGeom prst="hexagon">
          <a:avLst>
            <a:gd name="adj" fmla="val 25000"/>
            <a:gd name="vf" fmla="val 115470"/>
          </a:avLst>
        </a:prstGeom>
        <a:gradFill rotWithShape="0">
          <a:gsLst>
            <a:gs pos="0">
              <a:srgbClr val="FF0000"/>
            </a:gs>
            <a:gs pos="100000">
              <a:schemeClr val="bg2">
                <a:lumMod val="75000"/>
                <a:tint val="23500"/>
                <a:satMod val="160000"/>
              </a:schemeClr>
            </a:gs>
          </a:gsLst>
          <a:lin ang="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B796A-20B2-4B7D-AC86-0577F98A4911}">
      <dsp:nvSpPr>
        <dsp:cNvPr id="0" name=""/>
        <dsp:cNvSpPr/>
      </dsp:nvSpPr>
      <dsp:spPr>
        <a:xfrm>
          <a:off x="597186" y="458713"/>
          <a:ext cx="40269" cy="3470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1"/>
            <a:ext cx="3078427" cy="511730"/>
          </a:xfrm>
          <a:prstGeom prst="rect">
            <a:avLst/>
          </a:prstGeom>
        </p:spPr>
        <p:txBody>
          <a:bodyPr vert="horz" lIns="94729" tIns="47365" rIns="94729" bIns="47365" rtlCol="0"/>
          <a:lstStyle>
            <a:lvl1pPr algn="l">
              <a:defRPr sz="1200"/>
            </a:lvl1pPr>
          </a:lstStyle>
          <a:p>
            <a:endParaRPr lang="is-IS" dirty="0"/>
          </a:p>
        </p:txBody>
      </p:sp>
      <p:sp>
        <p:nvSpPr>
          <p:cNvPr id="3" name="Dagsetningarstaðgengill 2"/>
          <p:cNvSpPr>
            <a:spLocks noGrp="1"/>
          </p:cNvSpPr>
          <p:nvPr>
            <p:ph type="dt" sz="quarter" idx="1"/>
          </p:nvPr>
        </p:nvSpPr>
        <p:spPr>
          <a:xfrm>
            <a:off x="4023993" y="1"/>
            <a:ext cx="3078427" cy="511730"/>
          </a:xfrm>
          <a:prstGeom prst="rect">
            <a:avLst/>
          </a:prstGeom>
        </p:spPr>
        <p:txBody>
          <a:bodyPr vert="horz" lIns="94729" tIns="47365" rIns="94729" bIns="47365" rtlCol="0"/>
          <a:lstStyle>
            <a:lvl1pPr algn="r">
              <a:defRPr sz="1200"/>
            </a:lvl1pPr>
          </a:lstStyle>
          <a:p>
            <a:fld id="{AF82CB6C-F16E-4D49-ABD1-14B0C117BA3A}" type="datetimeFigureOut">
              <a:rPr lang="is-IS" smtClean="0"/>
              <a:pPr/>
              <a:t>5.6.2024</a:t>
            </a:fld>
            <a:endParaRPr lang="is-IS" dirty="0"/>
          </a:p>
        </p:txBody>
      </p:sp>
      <p:sp>
        <p:nvSpPr>
          <p:cNvPr id="4" name="Síðufótarstaðgengill 3"/>
          <p:cNvSpPr>
            <a:spLocks noGrp="1"/>
          </p:cNvSpPr>
          <p:nvPr>
            <p:ph type="ftr" sz="quarter" idx="2"/>
          </p:nvPr>
        </p:nvSpPr>
        <p:spPr>
          <a:xfrm>
            <a:off x="0" y="9721106"/>
            <a:ext cx="3078427" cy="511730"/>
          </a:xfrm>
          <a:prstGeom prst="rect">
            <a:avLst/>
          </a:prstGeom>
        </p:spPr>
        <p:txBody>
          <a:bodyPr vert="horz" lIns="94729" tIns="47365" rIns="94729" bIns="47365" rtlCol="0" anchor="b"/>
          <a:lstStyle>
            <a:lvl1pPr algn="l">
              <a:defRPr sz="1200"/>
            </a:lvl1pPr>
          </a:lstStyle>
          <a:p>
            <a:endParaRPr lang="is-IS" dirty="0"/>
          </a:p>
        </p:txBody>
      </p:sp>
      <p:sp>
        <p:nvSpPr>
          <p:cNvPr id="5" name="Skyggnunúmersstaðgengill 4"/>
          <p:cNvSpPr>
            <a:spLocks noGrp="1"/>
          </p:cNvSpPr>
          <p:nvPr>
            <p:ph type="sldNum" sz="quarter" idx="3"/>
          </p:nvPr>
        </p:nvSpPr>
        <p:spPr>
          <a:xfrm>
            <a:off x="4023993" y="9721106"/>
            <a:ext cx="3078427" cy="511730"/>
          </a:xfrm>
          <a:prstGeom prst="rect">
            <a:avLst/>
          </a:prstGeom>
        </p:spPr>
        <p:txBody>
          <a:bodyPr vert="horz" lIns="94729" tIns="47365" rIns="94729" bIns="47365" rtlCol="0" anchor="b"/>
          <a:lstStyle>
            <a:lvl1pPr algn="r">
              <a:defRPr sz="1200"/>
            </a:lvl1pPr>
          </a:lstStyle>
          <a:p>
            <a:fld id="{104491F7-D900-426F-8440-6E13F05A78C8}" type="slidenum">
              <a:rPr lang="is-IS" smtClean="0"/>
              <a:pPr/>
              <a:t>‹#›</a:t>
            </a:fld>
            <a:endParaRPr lang="is-IS" dirty="0"/>
          </a:p>
        </p:txBody>
      </p:sp>
    </p:spTree>
    <p:extLst>
      <p:ext uri="{BB962C8B-B14F-4D97-AF65-F5344CB8AC3E}">
        <p14:creationId xmlns:p14="http://schemas.microsoft.com/office/powerpoint/2010/main" val="91206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1"/>
            <a:ext cx="3078427" cy="511730"/>
          </a:xfrm>
          <a:prstGeom prst="rect">
            <a:avLst/>
          </a:prstGeom>
        </p:spPr>
        <p:txBody>
          <a:bodyPr vert="horz" lIns="94729" tIns="47365" rIns="94729" bIns="47365" rtlCol="0"/>
          <a:lstStyle>
            <a:lvl1pPr algn="l">
              <a:defRPr sz="1200"/>
            </a:lvl1pPr>
          </a:lstStyle>
          <a:p>
            <a:pPr>
              <a:defRPr/>
            </a:pPr>
            <a:endParaRPr lang="is-IS" dirty="0"/>
          </a:p>
        </p:txBody>
      </p:sp>
      <p:sp>
        <p:nvSpPr>
          <p:cNvPr id="3" name="Dagsetningarstaðgengill 2"/>
          <p:cNvSpPr>
            <a:spLocks noGrp="1"/>
          </p:cNvSpPr>
          <p:nvPr>
            <p:ph type="dt" idx="1"/>
          </p:nvPr>
        </p:nvSpPr>
        <p:spPr>
          <a:xfrm>
            <a:off x="4023993" y="1"/>
            <a:ext cx="3078427" cy="511730"/>
          </a:xfrm>
          <a:prstGeom prst="rect">
            <a:avLst/>
          </a:prstGeom>
        </p:spPr>
        <p:txBody>
          <a:bodyPr vert="horz" lIns="94729" tIns="47365" rIns="94729" bIns="47365" rtlCol="0"/>
          <a:lstStyle>
            <a:lvl1pPr algn="r">
              <a:defRPr sz="1200"/>
            </a:lvl1pPr>
          </a:lstStyle>
          <a:p>
            <a:pPr>
              <a:defRPr/>
            </a:pPr>
            <a:fld id="{569DEEAF-5F7B-4BC2-B333-8F9C2AE78D60}" type="datetimeFigureOut">
              <a:rPr lang="is-IS"/>
              <a:pPr>
                <a:defRPr/>
              </a:pPr>
              <a:t>5.6.2024</a:t>
            </a:fld>
            <a:endParaRPr lang="is-IS" dirty="0"/>
          </a:p>
        </p:txBody>
      </p:sp>
      <p:sp>
        <p:nvSpPr>
          <p:cNvPr id="4" name="Skyggnumyndastaðgengill 3"/>
          <p:cNvSpPr>
            <a:spLocks noGrp="1" noRot="1" noChangeAspect="1"/>
          </p:cNvSpPr>
          <p:nvPr>
            <p:ph type="sldImg" idx="2"/>
          </p:nvPr>
        </p:nvSpPr>
        <p:spPr>
          <a:xfrm>
            <a:off x="989013" y="768350"/>
            <a:ext cx="5126037" cy="3838575"/>
          </a:xfrm>
          <a:prstGeom prst="rect">
            <a:avLst/>
          </a:prstGeom>
          <a:noFill/>
          <a:ln w="12700">
            <a:solidFill>
              <a:prstClr val="black"/>
            </a:solidFill>
          </a:ln>
        </p:spPr>
        <p:txBody>
          <a:bodyPr vert="horz" lIns="94729" tIns="47365" rIns="94729" bIns="47365" rtlCol="0" anchor="ctr"/>
          <a:lstStyle/>
          <a:p>
            <a:pPr lvl="0"/>
            <a:endParaRPr lang="is-IS" noProof="0" dirty="0"/>
          </a:p>
        </p:txBody>
      </p:sp>
      <p:sp>
        <p:nvSpPr>
          <p:cNvPr id="5" name="Minnispunktastaðgengill 4"/>
          <p:cNvSpPr>
            <a:spLocks noGrp="1"/>
          </p:cNvSpPr>
          <p:nvPr>
            <p:ph type="body" sz="quarter" idx="3"/>
          </p:nvPr>
        </p:nvSpPr>
        <p:spPr>
          <a:xfrm>
            <a:off x="710408" y="4861443"/>
            <a:ext cx="5683250" cy="4605575"/>
          </a:xfrm>
          <a:prstGeom prst="rect">
            <a:avLst/>
          </a:prstGeom>
        </p:spPr>
        <p:txBody>
          <a:bodyPr vert="horz" lIns="94729" tIns="47365" rIns="94729" bIns="47365" rtlCol="0"/>
          <a:lstStyle/>
          <a:p>
            <a:pPr lvl="0"/>
            <a:r>
              <a:rPr lang="is-IS" noProof="0"/>
              <a:t>Smelltu til að breyta stílum aðaltexta</a:t>
            </a:r>
          </a:p>
          <a:p>
            <a:pPr lvl="1"/>
            <a:r>
              <a:rPr lang="is-IS" noProof="0"/>
              <a:t>Annað stig</a:t>
            </a:r>
          </a:p>
          <a:p>
            <a:pPr lvl="2"/>
            <a:r>
              <a:rPr lang="is-IS" noProof="0"/>
              <a:t>Þriðja stig</a:t>
            </a:r>
          </a:p>
          <a:p>
            <a:pPr lvl="3"/>
            <a:r>
              <a:rPr lang="is-IS" noProof="0"/>
              <a:t>Fjórða stig</a:t>
            </a:r>
          </a:p>
          <a:p>
            <a:pPr lvl="4"/>
            <a:r>
              <a:rPr lang="is-IS" noProof="0"/>
              <a:t>Fimmta stig</a:t>
            </a:r>
          </a:p>
        </p:txBody>
      </p:sp>
      <p:sp>
        <p:nvSpPr>
          <p:cNvPr id="6" name="Síðufótarstaðgengill 5"/>
          <p:cNvSpPr>
            <a:spLocks noGrp="1"/>
          </p:cNvSpPr>
          <p:nvPr>
            <p:ph type="ftr" sz="quarter" idx="4"/>
          </p:nvPr>
        </p:nvSpPr>
        <p:spPr>
          <a:xfrm>
            <a:off x="0" y="9721106"/>
            <a:ext cx="3078427" cy="511730"/>
          </a:xfrm>
          <a:prstGeom prst="rect">
            <a:avLst/>
          </a:prstGeom>
        </p:spPr>
        <p:txBody>
          <a:bodyPr vert="horz" lIns="94729" tIns="47365" rIns="94729" bIns="47365" rtlCol="0" anchor="b"/>
          <a:lstStyle>
            <a:lvl1pPr algn="l">
              <a:defRPr sz="1200"/>
            </a:lvl1pPr>
          </a:lstStyle>
          <a:p>
            <a:pPr>
              <a:defRPr/>
            </a:pPr>
            <a:endParaRPr lang="is-IS" dirty="0"/>
          </a:p>
        </p:txBody>
      </p:sp>
      <p:sp>
        <p:nvSpPr>
          <p:cNvPr id="7" name="Skyggnunúmersstaðgengill 6"/>
          <p:cNvSpPr>
            <a:spLocks noGrp="1"/>
          </p:cNvSpPr>
          <p:nvPr>
            <p:ph type="sldNum" sz="quarter" idx="5"/>
          </p:nvPr>
        </p:nvSpPr>
        <p:spPr>
          <a:xfrm>
            <a:off x="4023993" y="9721106"/>
            <a:ext cx="3078427" cy="511730"/>
          </a:xfrm>
          <a:prstGeom prst="rect">
            <a:avLst/>
          </a:prstGeom>
        </p:spPr>
        <p:txBody>
          <a:bodyPr vert="horz" lIns="94729" tIns="47365" rIns="94729" bIns="47365" rtlCol="0" anchor="b"/>
          <a:lstStyle>
            <a:lvl1pPr algn="r">
              <a:defRPr sz="1200"/>
            </a:lvl1pPr>
          </a:lstStyle>
          <a:p>
            <a:pPr>
              <a:defRPr/>
            </a:pPr>
            <a:fld id="{0E7A0564-ECC4-4730-90AE-0F173C815A50}" type="slidenum">
              <a:rPr lang="is-IS"/>
              <a:pPr>
                <a:defRPr/>
              </a:pPr>
              <a:t>‹#›</a:t>
            </a:fld>
            <a:endParaRPr lang="is-IS" dirty="0"/>
          </a:p>
        </p:txBody>
      </p:sp>
    </p:spTree>
    <p:extLst>
      <p:ext uri="{BB962C8B-B14F-4D97-AF65-F5344CB8AC3E}">
        <p14:creationId xmlns:p14="http://schemas.microsoft.com/office/powerpoint/2010/main" val="2336869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957" algn="l" rtl="0" eaLnBrk="0" fontAlgn="base" hangingPunct="0">
      <a:spcBef>
        <a:spcPct val="30000"/>
      </a:spcBef>
      <a:spcAft>
        <a:spcPct val="0"/>
      </a:spcAft>
      <a:defRPr sz="1200" kern="1200">
        <a:solidFill>
          <a:schemeClr val="tx1"/>
        </a:solidFill>
        <a:latin typeface="+mn-lt"/>
        <a:ea typeface="+mn-ea"/>
        <a:cs typeface="+mn-cs"/>
      </a:defRPr>
    </a:lvl2pPr>
    <a:lvl3pPr marL="913909" algn="l" rtl="0" eaLnBrk="0" fontAlgn="base" hangingPunct="0">
      <a:spcBef>
        <a:spcPct val="30000"/>
      </a:spcBef>
      <a:spcAft>
        <a:spcPct val="0"/>
      </a:spcAft>
      <a:defRPr sz="1200" kern="1200">
        <a:solidFill>
          <a:schemeClr val="tx1"/>
        </a:solidFill>
        <a:latin typeface="+mn-lt"/>
        <a:ea typeface="+mn-ea"/>
        <a:cs typeface="+mn-cs"/>
      </a:defRPr>
    </a:lvl3pPr>
    <a:lvl4pPr marL="1370864" algn="l" rtl="0" eaLnBrk="0" fontAlgn="base" hangingPunct="0">
      <a:spcBef>
        <a:spcPct val="30000"/>
      </a:spcBef>
      <a:spcAft>
        <a:spcPct val="0"/>
      </a:spcAft>
      <a:defRPr sz="1200" kern="1200">
        <a:solidFill>
          <a:schemeClr val="tx1"/>
        </a:solidFill>
        <a:latin typeface="+mn-lt"/>
        <a:ea typeface="+mn-ea"/>
        <a:cs typeface="+mn-cs"/>
      </a:defRPr>
    </a:lvl4pPr>
    <a:lvl5pPr marL="1827818" algn="l" rtl="0" eaLnBrk="0" fontAlgn="base" hangingPunct="0">
      <a:spcBef>
        <a:spcPct val="30000"/>
      </a:spcBef>
      <a:spcAft>
        <a:spcPct val="0"/>
      </a:spcAft>
      <a:defRPr sz="1200" kern="1200">
        <a:solidFill>
          <a:schemeClr val="tx1"/>
        </a:solidFill>
        <a:latin typeface="+mn-lt"/>
        <a:ea typeface="+mn-ea"/>
        <a:cs typeface="+mn-cs"/>
      </a:defRPr>
    </a:lvl5pPr>
    <a:lvl6pPr marL="2284772" algn="l" defTabSz="913909" rtl="0" eaLnBrk="1" latinLnBrk="0" hangingPunct="1">
      <a:defRPr sz="1200" kern="1200">
        <a:solidFill>
          <a:schemeClr val="tx1"/>
        </a:solidFill>
        <a:latin typeface="+mn-lt"/>
        <a:ea typeface="+mn-ea"/>
        <a:cs typeface="+mn-cs"/>
      </a:defRPr>
    </a:lvl6pPr>
    <a:lvl7pPr marL="2741725" algn="l" defTabSz="913909" rtl="0" eaLnBrk="1" latinLnBrk="0" hangingPunct="1">
      <a:defRPr sz="1200" kern="1200">
        <a:solidFill>
          <a:schemeClr val="tx1"/>
        </a:solidFill>
        <a:latin typeface="+mn-lt"/>
        <a:ea typeface="+mn-ea"/>
        <a:cs typeface="+mn-cs"/>
      </a:defRPr>
    </a:lvl7pPr>
    <a:lvl8pPr marL="3198680" algn="l" defTabSz="913909" rtl="0" eaLnBrk="1" latinLnBrk="0" hangingPunct="1">
      <a:defRPr sz="1200" kern="1200">
        <a:solidFill>
          <a:schemeClr val="tx1"/>
        </a:solidFill>
        <a:latin typeface="+mn-lt"/>
        <a:ea typeface="+mn-ea"/>
        <a:cs typeface="+mn-cs"/>
      </a:defRPr>
    </a:lvl8pPr>
    <a:lvl9pPr marL="3655632" algn="l" defTabSz="9139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a:t>
            </a:fld>
            <a:endParaRPr lang="is-IS" dirty="0"/>
          </a:p>
        </p:txBody>
      </p:sp>
    </p:spTree>
    <p:extLst>
      <p:ext uri="{BB962C8B-B14F-4D97-AF65-F5344CB8AC3E}">
        <p14:creationId xmlns:p14="http://schemas.microsoft.com/office/powerpoint/2010/main" val="426299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10</a:t>
            </a:fld>
            <a:endParaRPr lang="is-IS" dirty="0"/>
          </a:p>
        </p:txBody>
      </p:sp>
    </p:spTree>
    <p:extLst>
      <p:ext uri="{BB962C8B-B14F-4D97-AF65-F5344CB8AC3E}">
        <p14:creationId xmlns:p14="http://schemas.microsoft.com/office/powerpoint/2010/main" val="254071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11</a:t>
            </a:fld>
            <a:endParaRPr lang="is-IS" dirty="0"/>
          </a:p>
        </p:txBody>
      </p:sp>
    </p:spTree>
    <p:extLst>
      <p:ext uri="{BB962C8B-B14F-4D97-AF65-F5344CB8AC3E}">
        <p14:creationId xmlns:p14="http://schemas.microsoft.com/office/powerpoint/2010/main" val="1185619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12</a:t>
            </a:fld>
            <a:endParaRPr lang="is-IS" dirty="0"/>
          </a:p>
        </p:txBody>
      </p:sp>
    </p:spTree>
    <p:extLst>
      <p:ext uri="{BB962C8B-B14F-4D97-AF65-F5344CB8AC3E}">
        <p14:creationId xmlns:p14="http://schemas.microsoft.com/office/powerpoint/2010/main" val="3766051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13</a:t>
            </a:fld>
            <a:endParaRPr lang="is-IS" dirty="0"/>
          </a:p>
        </p:txBody>
      </p:sp>
    </p:spTree>
    <p:extLst>
      <p:ext uri="{BB962C8B-B14F-4D97-AF65-F5344CB8AC3E}">
        <p14:creationId xmlns:p14="http://schemas.microsoft.com/office/powerpoint/2010/main" val="93541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14</a:t>
            </a:fld>
            <a:endParaRPr lang="is-IS" dirty="0"/>
          </a:p>
        </p:txBody>
      </p:sp>
    </p:spTree>
    <p:extLst>
      <p:ext uri="{BB962C8B-B14F-4D97-AF65-F5344CB8AC3E}">
        <p14:creationId xmlns:p14="http://schemas.microsoft.com/office/powerpoint/2010/main" val="4162987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15</a:t>
            </a:fld>
            <a:endParaRPr lang="is-IS" dirty="0"/>
          </a:p>
        </p:txBody>
      </p:sp>
    </p:spTree>
    <p:extLst>
      <p:ext uri="{BB962C8B-B14F-4D97-AF65-F5344CB8AC3E}">
        <p14:creationId xmlns:p14="http://schemas.microsoft.com/office/powerpoint/2010/main" val="70530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16</a:t>
            </a:fld>
            <a:endParaRPr lang="is-IS" dirty="0"/>
          </a:p>
        </p:txBody>
      </p:sp>
    </p:spTree>
    <p:extLst>
      <p:ext uri="{BB962C8B-B14F-4D97-AF65-F5344CB8AC3E}">
        <p14:creationId xmlns:p14="http://schemas.microsoft.com/office/powerpoint/2010/main" val="93310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17</a:t>
            </a:fld>
            <a:endParaRPr lang="is-IS" dirty="0"/>
          </a:p>
        </p:txBody>
      </p:sp>
    </p:spTree>
    <p:extLst>
      <p:ext uri="{BB962C8B-B14F-4D97-AF65-F5344CB8AC3E}">
        <p14:creationId xmlns:p14="http://schemas.microsoft.com/office/powerpoint/2010/main" val="88147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18</a:t>
            </a:fld>
            <a:endParaRPr lang="is-IS" dirty="0"/>
          </a:p>
        </p:txBody>
      </p:sp>
    </p:spTree>
    <p:extLst>
      <p:ext uri="{BB962C8B-B14F-4D97-AF65-F5344CB8AC3E}">
        <p14:creationId xmlns:p14="http://schemas.microsoft.com/office/powerpoint/2010/main" val="181275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19</a:t>
            </a:fld>
            <a:endParaRPr lang="is-IS" dirty="0"/>
          </a:p>
        </p:txBody>
      </p:sp>
    </p:spTree>
    <p:extLst>
      <p:ext uri="{BB962C8B-B14F-4D97-AF65-F5344CB8AC3E}">
        <p14:creationId xmlns:p14="http://schemas.microsoft.com/office/powerpoint/2010/main" val="73031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a:t>
            </a:fld>
            <a:endParaRPr lang="is-IS" dirty="0"/>
          </a:p>
        </p:txBody>
      </p:sp>
    </p:spTree>
    <p:extLst>
      <p:ext uri="{BB962C8B-B14F-4D97-AF65-F5344CB8AC3E}">
        <p14:creationId xmlns:p14="http://schemas.microsoft.com/office/powerpoint/2010/main" val="4230043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20</a:t>
            </a:fld>
            <a:endParaRPr lang="is-IS" dirty="0"/>
          </a:p>
        </p:txBody>
      </p:sp>
    </p:spTree>
    <p:extLst>
      <p:ext uri="{BB962C8B-B14F-4D97-AF65-F5344CB8AC3E}">
        <p14:creationId xmlns:p14="http://schemas.microsoft.com/office/powerpoint/2010/main" val="160202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21</a:t>
            </a:fld>
            <a:endParaRPr lang="is-IS" dirty="0"/>
          </a:p>
        </p:txBody>
      </p:sp>
    </p:spTree>
    <p:extLst>
      <p:ext uri="{BB962C8B-B14F-4D97-AF65-F5344CB8AC3E}">
        <p14:creationId xmlns:p14="http://schemas.microsoft.com/office/powerpoint/2010/main" val="1485281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22</a:t>
            </a:fld>
            <a:endParaRPr lang="is-IS" dirty="0"/>
          </a:p>
        </p:txBody>
      </p:sp>
    </p:spTree>
    <p:extLst>
      <p:ext uri="{BB962C8B-B14F-4D97-AF65-F5344CB8AC3E}">
        <p14:creationId xmlns:p14="http://schemas.microsoft.com/office/powerpoint/2010/main" val="4002899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23</a:t>
            </a:fld>
            <a:endParaRPr lang="is-IS" dirty="0"/>
          </a:p>
        </p:txBody>
      </p:sp>
    </p:spTree>
    <p:extLst>
      <p:ext uri="{BB962C8B-B14F-4D97-AF65-F5344CB8AC3E}">
        <p14:creationId xmlns:p14="http://schemas.microsoft.com/office/powerpoint/2010/main" val="440956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24</a:t>
            </a:fld>
            <a:endParaRPr lang="is-IS" dirty="0"/>
          </a:p>
        </p:txBody>
      </p:sp>
    </p:spTree>
    <p:extLst>
      <p:ext uri="{BB962C8B-B14F-4D97-AF65-F5344CB8AC3E}">
        <p14:creationId xmlns:p14="http://schemas.microsoft.com/office/powerpoint/2010/main" val="112914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25</a:t>
            </a:fld>
            <a:endParaRPr lang="is-IS" dirty="0"/>
          </a:p>
        </p:txBody>
      </p:sp>
    </p:spTree>
    <p:extLst>
      <p:ext uri="{BB962C8B-B14F-4D97-AF65-F5344CB8AC3E}">
        <p14:creationId xmlns:p14="http://schemas.microsoft.com/office/powerpoint/2010/main" val="1957564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26</a:t>
            </a:fld>
            <a:endParaRPr lang="is-IS" dirty="0"/>
          </a:p>
        </p:txBody>
      </p:sp>
    </p:spTree>
    <p:extLst>
      <p:ext uri="{BB962C8B-B14F-4D97-AF65-F5344CB8AC3E}">
        <p14:creationId xmlns:p14="http://schemas.microsoft.com/office/powerpoint/2010/main" val="181539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27</a:t>
            </a:fld>
            <a:endParaRPr lang="is-IS" dirty="0"/>
          </a:p>
        </p:txBody>
      </p:sp>
    </p:spTree>
    <p:extLst>
      <p:ext uri="{BB962C8B-B14F-4D97-AF65-F5344CB8AC3E}">
        <p14:creationId xmlns:p14="http://schemas.microsoft.com/office/powerpoint/2010/main" val="3295703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28</a:t>
            </a:fld>
            <a:endParaRPr lang="is-IS" dirty="0"/>
          </a:p>
        </p:txBody>
      </p:sp>
    </p:spTree>
    <p:extLst>
      <p:ext uri="{BB962C8B-B14F-4D97-AF65-F5344CB8AC3E}">
        <p14:creationId xmlns:p14="http://schemas.microsoft.com/office/powerpoint/2010/main" val="136915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3</a:t>
            </a:fld>
            <a:endParaRPr lang="is-IS" dirty="0"/>
          </a:p>
        </p:txBody>
      </p:sp>
    </p:spTree>
    <p:extLst>
      <p:ext uri="{BB962C8B-B14F-4D97-AF65-F5344CB8AC3E}">
        <p14:creationId xmlns:p14="http://schemas.microsoft.com/office/powerpoint/2010/main" val="136587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4</a:t>
            </a:fld>
            <a:endParaRPr lang="is-IS" dirty="0"/>
          </a:p>
        </p:txBody>
      </p:sp>
    </p:spTree>
    <p:extLst>
      <p:ext uri="{BB962C8B-B14F-4D97-AF65-F5344CB8AC3E}">
        <p14:creationId xmlns:p14="http://schemas.microsoft.com/office/powerpoint/2010/main" val="329311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5</a:t>
            </a:fld>
            <a:endParaRPr lang="is-IS" dirty="0"/>
          </a:p>
        </p:txBody>
      </p:sp>
    </p:spTree>
    <p:extLst>
      <p:ext uri="{BB962C8B-B14F-4D97-AF65-F5344CB8AC3E}">
        <p14:creationId xmlns:p14="http://schemas.microsoft.com/office/powerpoint/2010/main" val="88099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6</a:t>
            </a:fld>
            <a:endParaRPr lang="is-IS"/>
          </a:p>
        </p:txBody>
      </p:sp>
    </p:spTree>
    <p:extLst>
      <p:ext uri="{BB962C8B-B14F-4D97-AF65-F5344CB8AC3E}">
        <p14:creationId xmlns:p14="http://schemas.microsoft.com/office/powerpoint/2010/main" val="69724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7</a:t>
            </a:fld>
            <a:endParaRPr lang="is-IS"/>
          </a:p>
        </p:txBody>
      </p:sp>
    </p:spTree>
    <p:extLst>
      <p:ext uri="{BB962C8B-B14F-4D97-AF65-F5344CB8AC3E}">
        <p14:creationId xmlns:p14="http://schemas.microsoft.com/office/powerpoint/2010/main" val="196126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8</a:t>
            </a:fld>
            <a:endParaRPr lang="is-IS" dirty="0"/>
          </a:p>
        </p:txBody>
      </p:sp>
    </p:spTree>
    <p:extLst>
      <p:ext uri="{BB962C8B-B14F-4D97-AF65-F5344CB8AC3E}">
        <p14:creationId xmlns:p14="http://schemas.microsoft.com/office/powerpoint/2010/main" val="3174132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9</a:t>
            </a:fld>
            <a:endParaRPr lang="is-IS" dirty="0"/>
          </a:p>
        </p:txBody>
      </p:sp>
    </p:spTree>
    <p:extLst>
      <p:ext uri="{BB962C8B-B14F-4D97-AF65-F5344CB8AC3E}">
        <p14:creationId xmlns:p14="http://schemas.microsoft.com/office/powerpoint/2010/main" val="395041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3311" y="2366163"/>
            <a:ext cx="8650844" cy="1632681"/>
          </a:xfrm>
        </p:spPr>
        <p:txBody>
          <a:bodyPr/>
          <a:lstStyle/>
          <a:p>
            <a:r>
              <a:rPr lang="en-US"/>
              <a:t>Click to edit Master title style</a:t>
            </a:r>
            <a:endParaRPr lang="is-IS"/>
          </a:p>
        </p:txBody>
      </p:sp>
      <p:sp>
        <p:nvSpPr>
          <p:cNvPr id="3" name="Subtitle 2"/>
          <p:cNvSpPr>
            <a:spLocks noGrp="1"/>
          </p:cNvSpPr>
          <p:nvPr>
            <p:ph type="subTitle" idx="1"/>
          </p:nvPr>
        </p:nvSpPr>
        <p:spPr>
          <a:xfrm>
            <a:off x="1526621" y="4316201"/>
            <a:ext cx="7124224" cy="1946522"/>
          </a:xfrm>
        </p:spPr>
        <p:txBody>
          <a:bodyPr/>
          <a:lstStyle>
            <a:lvl1pPr marL="0" indent="0" algn="ctr">
              <a:buNone/>
              <a:defRPr/>
            </a:lvl1pPr>
            <a:lvl2pPr marL="453644" indent="0" algn="ctr">
              <a:buNone/>
              <a:defRPr/>
            </a:lvl2pPr>
            <a:lvl3pPr marL="907290" indent="0" algn="ctr">
              <a:buNone/>
              <a:defRPr/>
            </a:lvl3pPr>
            <a:lvl4pPr marL="1360932" indent="0" algn="ctr">
              <a:buNone/>
              <a:defRPr/>
            </a:lvl4pPr>
            <a:lvl5pPr marL="1814578" indent="0" algn="ctr">
              <a:buNone/>
              <a:defRPr/>
            </a:lvl5pPr>
            <a:lvl6pPr marL="2268221" indent="0" algn="ctr">
              <a:buNone/>
              <a:defRPr/>
            </a:lvl6pPr>
            <a:lvl7pPr marL="2721868" indent="0" algn="ctr">
              <a:buNone/>
              <a:defRPr/>
            </a:lvl7pPr>
            <a:lvl8pPr marL="3175511" indent="0" algn="ctr">
              <a:buNone/>
              <a:defRPr/>
            </a:lvl8pPr>
            <a:lvl9pPr marL="3629154" indent="0" algn="ctr">
              <a:buNone/>
              <a:defRPr/>
            </a:lvl9pPr>
          </a:lstStyle>
          <a:p>
            <a:r>
              <a:rPr lang="en-US"/>
              <a:t>Click to edit Master subtitle style</a:t>
            </a:r>
            <a:endParaRPr lang="is-I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a:t>Jón Torfi Jónasson  NordYrk, Reykjavík June 2024</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3EB71ACA-EBFD-4E0A-B175-7FC5E804B2C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a:t>Jón Torfi Jónasson  NordYrk, Reykjavík June 2024</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B153A553-AE11-4F40-A436-FF2202BD43F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9262" y="1204994"/>
            <a:ext cx="2291697" cy="5599025"/>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508882" y="1204994"/>
            <a:ext cx="6710765" cy="55990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a:t>Jón Torfi Jónasson  NordYrk, Reykjavík June 2024</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A4A309F0-BC5F-4695-B01F-531DDCE220C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s-I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a:t>Jón Torfi Jónasson  NordYrk, Reykjavík June 2024</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CD37B114-7A5A-43A8-A456-5AB7E6AEFE3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949" y="4894517"/>
            <a:ext cx="8650844" cy="1512786"/>
          </a:xfrm>
        </p:spPr>
        <p:txBody>
          <a:bodyPr anchor="t"/>
          <a:lstStyle>
            <a:lvl1pPr algn="l">
              <a:defRPr sz="4000" b="1" cap="all"/>
            </a:lvl1pPr>
          </a:lstStyle>
          <a:p>
            <a:r>
              <a:rPr lang="en-US"/>
              <a:t>Click to edit Master title style</a:t>
            </a:r>
            <a:endParaRPr lang="is-IS"/>
          </a:p>
        </p:txBody>
      </p:sp>
      <p:sp>
        <p:nvSpPr>
          <p:cNvPr id="3" name="Text Placeholder 2"/>
          <p:cNvSpPr>
            <a:spLocks noGrp="1"/>
          </p:cNvSpPr>
          <p:nvPr>
            <p:ph type="body" idx="1"/>
          </p:nvPr>
        </p:nvSpPr>
        <p:spPr>
          <a:xfrm>
            <a:off x="803949" y="3228338"/>
            <a:ext cx="8650844" cy="1666180"/>
          </a:xfrm>
        </p:spPr>
        <p:txBody>
          <a:bodyPr anchor="b"/>
          <a:lstStyle>
            <a:lvl1pPr marL="0" indent="0">
              <a:buNone/>
              <a:defRPr sz="2000"/>
            </a:lvl1pPr>
            <a:lvl2pPr marL="453644" indent="0">
              <a:buNone/>
              <a:defRPr sz="1800"/>
            </a:lvl2pPr>
            <a:lvl3pPr marL="907290" indent="0">
              <a:buNone/>
              <a:defRPr sz="1600"/>
            </a:lvl3pPr>
            <a:lvl4pPr marL="1360932" indent="0">
              <a:buNone/>
              <a:defRPr sz="1400"/>
            </a:lvl4pPr>
            <a:lvl5pPr marL="1814578" indent="0">
              <a:buNone/>
              <a:defRPr sz="1400"/>
            </a:lvl5pPr>
            <a:lvl6pPr marL="2268221" indent="0">
              <a:buNone/>
              <a:defRPr sz="1400"/>
            </a:lvl6pPr>
            <a:lvl7pPr marL="2721868" indent="0">
              <a:buNone/>
              <a:defRPr sz="1400"/>
            </a:lvl7pPr>
            <a:lvl8pPr marL="3175511" indent="0">
              <a:buNone/>
              <a:defRPr sz="1400"/>
            </a:lvl8pPr>
            <a:lvl9pPr marL="3629154"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a:t>Jón Torfi Jónasson  NordYrk, Reykjavík June 2024</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FC60100D-B1EB-44DA-AA59-112EA3B1AA5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50887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4" name="Content Placeholder 3"/>
          <p:cNvSpPr>
            <a:spLocks noGrp="1"/>
          </p:cNvSpPr>
          <p:nvPr>
            <p:ph sz="half" idx="2"/>
          </p:nvPr>
        </p:nvSpPr>
        <p:spPr>
          <a:xfrm>
            <a:off x="517354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sv-SE"/>
              <a:t>Jón Torfi Jónasson  NordYrk, Reykjavík June 2024</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9CAA9832-EE32-48A6-A8BE-EDE61DAF53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873" y="1051269"/>
            <a:ext cx="9159717" cy="1269471"/>
          </a:xfrm>
        </p:spPr>
        <p:txBody>
          <a:bodyPr/>
          <a:lstStyle>
            <a:lvl1pPr>
              <a:defRPr/>
            </a:lvl1pPr>
          </a:lstStyle>
          <a:p>
            <a:r>
              <a:rPr lang="en-US" dirty="0"/>
              <a:t>Click to edit Master title style</a:t>
            </a:r>
            <a:endParaRPr lang="is-IS" dirty="0"/>
          </a:p>
        </p:txBody>
      </p:sp>
      <p:sp>
        <p:nvSpPr>
          <p:cNvPr id="3" name="Text Placeholder 2"/>
          <p:cNvSpPr>
            <a:spLocks noGrp="1"/>
          </p:cNvSpPr>
          <p:nvPr>
            <p:ph type="body" idx="1"/>
          </p:nvPr>
        </p:nvSpPr>
        <p:spPr>
          <a:xfrm>
            <a:off x="508873" y="2354029"/>
            <a:ext cx="4496814"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8873" y="3064577"/>
            <a:ext cx="4496814"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5" name="Text Placeholder 4"/>
          <p:cNvSpPr>
            <a:spLocks noGrp="1"/>
          </p:cNvSpPr>
          <p:nvPr>
            <p:ph type="body" sz="quarter" idx="3"/>
          </p:nvPr>
        </p:nvSpPr>
        <p:spPr>
          <a:xfrm>
            <a:off x="5170017" y="2354029"/>
            <a:ext cx="4498580"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70017" y="3064577"/>
            <a:ext cx="4498580"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sv-SE"/>
              <a:t>Jón Torfi Jónasson  NordYrk, Reykjavík June 2024</a:t>
            </a:r>
            <a:endParaRPr lang="is-IS" dirty="0"/>
          </a:p>
        </p:txBody>
      </p:sp>
      <p:sp>
        <p:nvSpPr>
          <p:cNvPr id="9" name="Slide Number Placeholder 5"/>
          <p:cNvSpPr>
            <a:spLocks noGrp="1"/>
          </p:cNvSpPr>
          <p:nvPr>
            <p:ph type="sldNum" sz="quarter" idx="12"/>
          </p:nvPr>
        </p:nvSpPr>
        <p:spPr/>
        <p:txBody>
          <a:bodyPr/>
          <a:lstStyle>
            <a:lvl1pPr>
              <a:defRPr/>
            </a:lvl1pPr>
          </a:lstStyle>
          <a:p>
            <a:pPr>
              <a:defRPr/>
            </a:pPr>
            <a:fld id="{F6515117-A375-4E50-AF72-70A65B53FF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sv-SE"/>
              <a:t>Jón Torfi Jónasson  NordYrk, Reykjavík June 2024</a:t>
            </a:r>
            <a:endParaRPr lang="is-IS" dirty="0"/>
          </a:p>
        </p:txBody>
      </p:sp>
      <p:sp>
        <p:nvSpPr>
          <p:cNvPr id="5" name="Slide Number Placeholder 5"/>
          <p:cNvSpPr>
            <a:spLocks noGrp="1"/>
          </p:cNvSpPr>
          <p:nvPr>
            <p:ph type="sldNum" sz="quarter" idx="12"/>
          </p:nvPr>
        </p:nvSpPr>
        <p:spPr/>
        <p:txBody>
          <a:bodyPr/>
          <a:lstStyle>
            <a:lvl1pPr>
              <a:defRPr/>
            </a:lvl1pPr>
          </a:lstStyle>
          <a:p>
            <a:pPr>
              <a:defRPr/>
            </a:pPr>
            <a:fld id="{4AEDDD0F-EFBA-42FB-ACF0-01D4114664F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sv-SE"/>
              <a:t>Jón Torfi Jónasson  NordYrk, Reykjavík June 2024</a:t>
            </a:r>
            <a:endParaRPr lang="is-IS" dirty="0"/>
          </a:p>
        </p:txBody>
      </p:sp>
      <p:sp>
        <p:nvSpPr>
          <p:cNvPr id="4" name="Slide Number Placeholder 5"/>
          <p:cNvSpPr>
            <a:spLocks noGrp="1"/>
          </p:cNvSpPr>
          <p:nvPr>
            <p:ph type="sldNum" sz="quarter" idx="12"/>
          </p:nvPr>
        </p:nvSpPr>
        <p:spPr/>
        <p:txBody>
          <a:bodyPr/>
          <a:lstStyle>
            <a:lvl1pPr>
              <a:defRPr/>
            </a:lvl1pPr>
          </a:lstStyle>
          <a:p>
            <a:pPr>
              <a:defRPr/>
            </a:pPr>
            <a:fld id="{6CEB5E37-FCF9-4A63-8251-EE994A28B07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883" y="1204987"/>
            <a:ext cx="3348315" cy="1290630"/>
          </a:xfrm>
        </p:spPr>
        <p:txBody>
          <a:bodyPr anchor="b"/>
          <a:lstStyle>
            <a:lvl1pPr algn="l">
              <a:defRPr sz="2000" b="1"/>
            </a:lvl1pPr>
          </a:lstStyle>
          <a:p>
            <a:r>
              <a:rPr lang="en-US" dirty="0"/>
              <a:t>Click to edit Master title style</a:t>
            </a:r>
            <a:endParaRPr lang="is-IS" dirty="0"/>
          </a:p>
        </p:txBody>
      </p:sp>
      <p:sp>
        <p:nvSpPr>
          <p:cNvPr id="3" name="Content Placeholder 2"/>
          <p:cNvSpPr>
            <a:spLocks noGrp="1"/>
          </p:cNvSpPr>
          <p:nvPr>
            <p:ph idx="1"/>
          </p:nvPr>
        </p:nvSpPr>
        <p:spPr>
          <a:xfrm>
            <a:off x="3979105" y="1204988"/>
            <a:ext cx="5689485" cy="5599026"/>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4" name="Text Placeholder 3"/>
          <p:cNvSpPr>
            <a:spLocks noGrp="1"/>
          </p:cNvSpPr>
          <p:nvPr>
            <p:ph type="body" sz="half" idx="2"/>
          </p:nvPr>
        </p:nvSpPr>
        <p:spPr>
          <a:xfrm>
            <a:off x="508883" y="2543899"/>
            <a:ext cx="3348315" cy="4260121"/>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sv-SE"/>
              <a:t>Jón Torfi Jónasson  NordYrk, Reykjavík June 2024</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BA69AA96-3DD9-458C-B99B-2573B73FC26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4855" y="5331780"/>
            <a:ext cx="6106478" cy="629448"/>
          </a:xfrm>
        </p:spPr>
        <p:txBody>
          <a:bodyPr anchor="b"/>
          <a:lstStyle>
            <a:lvl1pPr algn="l">
              <a:defRPr sz="2000" b="1"/>
            </a:lvl1pPr>
          </a:lstStyle>
          <a:p>
            <a:r>
              <a:rPr lang="en-US"/>
              <a:t>Click to edit Master title style</a:t>
            </a:r>
            <a:endParaRPr lang="is-IS"/>
          </a:p>
        </p:txBody>
      </p:sp>
      <p:sp>
        <p:nvSpPr>
          <p:cNvPr id="3" name="Picture Placeholder 2"/>
          <p:cNvSpPr>
            <a:spLocks noGrp="1"/>
          </p:cNvSpPr>
          <p:nvPr>
            <p:ph type="pic" idx="1"/>
          </p:nvPr>
        </p:nvSpPr>
        <p:spPr>
          <a:xfrm>
            <a:off x="2298001" y="1179748"/>
            <a:ext cx="5500186" cy="4116345"/>
          </a:xfrm>
        </p:spPr>
        <p:txBody>
          <a:bodyPr/>
          <a:lstStyle>
            <a:lvl1pPr marL="0" indent="0">
              <a:buNone/>
              <a:defRPr sz="3200"/>
            </a:lvl1pPr>
            <a:lvl2pPr marL="453644" indent="0">
              <a:buNone/>
              <a:defRPr sz="2800"/>
            </a:lvl2pPr>
            <a:lvl3pPr marL="907290" indent="0">
              <a:buNone/>
              <a:defRPr sz="2300"/>
            </a:lvl3pPr>
            <a:lvl4pPr marL="1360932" indent="0">
              <a:buNone/>
              <a:defRPr sz="2000"/>
            </a:lvl4pPr>
            <a:lvl5pPr marL="1814578" indent="0">
              <a:buNone/>
              <a:defRPr sz="2000"/>
            </a:lvl5pPr>
            <a:lvl6pPr marL="2268221" indent="0">
              <a:buNone/>
              <a:defRPr sz="2000"/>
            </a:lvl6pPr>
            <a:lvl7pPr marL="2721868" indent="0">
              <a:buNone/>
              <a:defRPr sz="2000"/>
            </a:lvl7pPr>
            <a:lvl8pPr marL="3175511" indent="0">
              <a:buNone/>
              <a:defRPr sz="2000"/>
            </a:lvl8pPr>
            <a:lvl9pPr marL="3629154" indent="0">
              <a:buNone/>
              <a:defRPr sz="2000"/>
            </a:lvl9pPr>
          </a:lstStyle>
          <a:p>
            <a:pPr lvl="0"/>
            <a:endParaRPr lang="is-IS" noProof="0" dirty="0"/>
          </a:p>
        </p:txBody>
      </p:sp>
      <p:sp>
        <p:nvSpPr>
          <p:cNvPr id="4" name="Text Placeholder 3"/>
          <p:cNvSpPr>
            <a:spLocks noGrp="1"/>
          </p:cNvSpPr>
          <p:nvPr>
            <p:ph type="body" sz="half" idx="2"/>
          </p:nvPr>
        </p:nvSpPr>
        <p:spPr>
          <a:xfrm>
            <a:off x="1994855" y="5961233"/>
            <a:ext cx="6106478" cy="893917"/>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sv-SE"/>
              <a:t>Jón Torfi Jónasson  NordYrk, Reykjavík June 2024</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FCC4E89-94CA-4FB9-95A8-C53DC6E442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I_ppt_FVS-04.jpg"/>
          <p:cNvPicPr>
            <a:picLocks noChangeAspect="1"/>
          </p:cNvPicPr>
          <p:nvPr userDrawn="1"/>
        </p:nvPicPr>
        <p:blipFill>
          <a:blip r:embed="rId13" cstate="print"/>
          <a:srcRect/>
          <a:stretch>
            <a:fillRect/>
          </a:stretch>
        </p:blipFill>
        <p:spPr bwMode="auto">
          <a:xfrm>
            <a:off x="19057" y="0"/>
            <a:ext cx="10139363" cy="7616825"/>
          </a:xfrm>
          <a:prstGeom prst="rect">
            <a:avLst/>
          </a:prstGeom>
          <a:noFill/>
          <a:ln w="9525">
            <a:noFill/>
            <a:miter lim="800000"/>
            <a:headEnd/>
            <a:tailEnd/>
          </a:ln>
        </p:spPr>
      </p:pic>
      <p:sp>
        <p:nvSpPr>
          <p:cNvPr id="1027" name="Title Placeholder 1"/>
          <p:cNvSpPr>
            <a:spLocks noGrp="1"/>
          </p:cNvSpPr>
          <p:nvPr>
            <p:ph type="title"/>
          </p:nvPr>
        </p:nvSpPr>
        <p:spPr bwMode="auto">
          <a:xfrm>
            <a:off x="506414" y="1055687"/>
            <a:ext cx="9158286" cy="1270000"/>
          </a:xfrm>
          <a:prstGeom prst="rect">
            <a:avLst/>
          </a:prstGeom>
          <a:noFill/>
          <a:ln w="9525">
            <a:noFill/>
            <a:miter lim="800000"/>
            <a:headEnd/>
            <a:tailEnd/>
          </a:ln>
        </p:spPr>
        <p:txBody>
          <a:bodyPr vert="horz" wrap="square" lIns="90727" tIns="45364" rIns="90727" bIns="45364"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509594" y="2470156"/>
            <a:ext cx="9158286" cy="4333875"/>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9588" y="7059618"/>
            <a:ext cx="2373312" cy="404812"/>
          </a:xfrm>
          <a:prstGeom prst="rect">
            <a:avLst/>
          </a:prstGeom>
        </p:spPr>
        <p:txBody>
          <a:bodyPr vert="horz" wrap="square" lIns="90727" tIns="45364" rIns="90727" bIns="45364" numCol="1" anchor="ctr" anchorCtr="0" compatLnSpc="1">
            <a:prstTxWarp prst="textNoShape">
              <a:avLst/>
            </a:prstTxWarp>
          </a:bodyPr>
          <a:lstStyle>
            <a:lvl1pPr>
              <a:defRPr sz="1200">
                <a:solidFill>
                  <a:srgbClr val="898989"/>
                </a:solidFill>
                <a:latin typeface="Calibri" pitchFamily="34" charset="0"/>
                <a:ea typeface="+mn-ea"/>
              </a:defRPr>
            </a:lvl1pPr>
          </a:lstStyle>
          <a:p>
            <a:pPr>
              <a:defRPr/>
            </a:pPr>
            <a:endParaRPr lang="en-US" dirty="0"/>
          </a:p>
        </p:txBody>
      </p:sp>
      <p:sp>
        <p:nvSpPr>
          <p:cNvPr id="5" name="Footer Placeholder 4"/>
          <p:cNvSpPr>
            <a:spLocks noGrp="1"/>
          </p:cNvSpPr>
          <p:nvPr>
            <p:ph type="ftr" sz="quarter" idx="3"/>
          </p:nvPr>
        </p:nvSpPr>
        <p:spPr>
          <a:xfrm>
            <a:off x="3476632" y="7059618"/>
            <a:ext cx="3224213" cy="404812"/>
          </a:xfrm>
          <a:prstGeom prst="rect">
            <a:avLst/>
          </a:prstGeom>
        </p:spPr>
        <p:txBody>
          <a:bodyPr vert="horz" wrap="square" lIns="90727" tIns="45364" rIns="90727" bIns="45364" numCol="1" anchor="ctr" anchorCtr="0" compatLnSpc="1">
            <a:prstTxWarp prst="textNoShape">
              <a:avLst/>
            </a:prstTxWarp>
          </a:bodyPr>
          <a:lstStyle>
            <a:lvl1pPr algn="ctr">
              <a:defRPr sz="1200">
                <a:solidFill>
                  <a:srgbClr val="898989"/>
                </a:solidFill>
                <a:latin typeface="Calibri" pitchFamily="34" charset="0"/>
                <a:ea typeface="+mn-ea"/>
              </a:defRPr>
            </a:lvl1pPr>
          </a:lstStyle>
          <a:p>
            <a:pPr>
              <a:defRPr/>
            </a:pPr>
            <a:r>
              <a:rPr lang="sv-SE"/>
              <a:t>Jón Torfi Jónasson  NordYrk, Reykjavík June 2024</a:t>
            </a:r>
            <a:endParaRPr lang="is-IS" dirty="0"/>
          </a:p>
        </p:txBody>
      </p:sp>
      <p:sp>
        <p:nvSpPr>
          <p:cNvPr id="6" name="Slide Number Placeholder 5"/>
          <p:cNvSpPr>
            <a:spLocks noGrp="1"/>
          </p:cNvSpPr>
          <p:nvPr>
            <p:ph type="sldNum" sz="quarter" idx="4"/>
          </p:nvPr>
        </p:nvSpPr>
        <p:spPr>
          <a:xfrm>
            <a:off x="7294563" y="7059618"/>
            <a:ext cx="2373312" cy="404812"/>
          </a:xfrm>
          <a:prstGeom prst="rect">
            <a:avLst/>
          </a:prstGeom>
        </p:spPr>
        <p:txBody>
          <a:bodyPr vert="horz" wrap="square" lIns="90727" tIns="45364" rIns="90727" bIns="45364" numCol="1" anchor="ctr" anchorCtr="0" compatLnSpc="1">
            <a:prstTxWarp prst="textNoShape">
              <a:avLst/>
            </a:prstTxWarp>
          </a:bodyPr>
          <a:lstStyle>
            <a:lvl1pPr algn="r">
              <a:defRPr sz="1200">
                <a:solidFill>
                  <a:srgbClr val="898989"/>
                </a:solidFill>
                <a:latin typeface="Calibri" charset="0"/>
              </a:defRPr>
            </a:lvl1pPr>
          </a:lstStyle>
          <a:p>
            <a:pPr>
              <a:defRPr/>
            </a:pPr>
            <a:fld id="{3BD41C9F-189A-419D-B369-68A5754904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dt="0"/>
  <p:txStyles>
    <p:titleStyle>
      <a:lvl1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pitchFamily="34" charset="0"/>
        </a:defRPr>
      </a:lvl1pPr>
      <a:lvl2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2pPr>
      <a:lvl3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3pPr>
      <a:lvl4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4pPr>
      <a:lvl5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5pPr>
      <a:lvl6pPr marL="453644" algn="ctr" defTabSz="453644" rtl="0" fontAlgn="base">
        <a:spcBef>
          <a:spcPct val="0"/>
        </a:spcBef>
        <a:spcAft>
          <a:spcPct val="0"/>
        </a:spcAft>
        <a:defRPr sz="3800">
          <a:solidFill>
            <a:schemeClr val="tx1"/>
          </a:solidFill>
          <a:latin typeface="Calibri" pitchFamily="34" charset="0"/>
        </a:defRPr>
      </a:lvl6pPr>
      <a:lvl7pPr marL="907290" algn="ctr" defTabSz="453644" rtl="0" fontAlgn="base">
        <a:spcBef>
          <a:spcPct val="0"/>
        </a:spcBef>
        <a:spcAft>
          <a:spcPct val="0"/>
        </a:spcAft>
        <a:defRPr sz="3800">
          <a:solidFill>
            <a:schemeClr val="tx1"/>
          </a:solidFill>
          <a:latin typeface="Calibri" pitchFamily="34" charset="0"/>
        </a:defRPr>
      </a:lvl7pPr>
      <a:lvl8pPr marL="1360932" algn="ctr" defTabSz="453644" rtl="0" fontAlgn="base">
        <a:spcBef>
          <a:spcPct val="0"/>
        </a:spcBef>
        <a:spcAft>
          <a:spcPct val="0"/>
        </a:spcAft>
        <a:defRPr sz="3800">
          <a:solidFill>
            <a:schemeClr val="tx1"/>
          </a:solidFill>
          <a:latin typeface="Calibri" pitchFamily="34" charset="0"/>
        </a:defRPr>
      </a:lvl8pPr>
      <a:lvl9pPr marL="1814578" algn="ctr" defTabSz="453644" rtl="0" fontAlgn="base">
        <a:spcBef>
          <a:spcPct val="0"/>
        </a:spcBef>
        <a:spcAft>
          <a:spcPct val="0"/>
        </a:spcAft>
        <a:defRPr sz="3800">
          <a:solidFill>
            <a:schemeClr val="tx1"/>
          </a:solidFill>
          <a:latin typeface="Calibri" pitchFamily="34" charset="0"/>
        </a:defRPr>
      </a:lvl9pPr>
    </p:titleStyle>
    <p:body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p:bodyStyle>
    <p:otherStyle>
      <a:defPPr>
        <a:defRPr lang="is-IS"/>
      </a:defPPr>
      <a:lvl1pPr marL="0" algn="l" defTabSz="907290" rtl="0" eaLnBrk="1" latinLnBrk="0" hangingPunct="1">
        <a:defRPr sz="1800" kern="1200">
          <a:solidFill>
            <a:schemeClr val="tx1"/>
          </a:solidFill>
          <a:latin typeface="+mn-lt"/>
          <a:ea typeface="+mn-ea"/>
          <a:cs typeface="+mn-cs"/>
        </a:defRPr>
      </a:lvl1pPr>
      <a:lvl2pPr marL="453644" algn="l" defTabSz="907290" rtl="0" eaLnBrk="1" latinLnBrk="0" hangingPunct="1">
        <a:defRPr sz="1800" kern="1200">
          <a:solidFill>
            <a:schemeClr val="tx1"/>
          </a:solidFill>
          <a:latin typeface="+mn-lt"/>
          <a:ea typeface="+mn-ea"/>
          <a:cs typeface="+mn-cs"/>
        </a:defRPr>
      </a:lvl2pPr>
      <a:lvl3pPr marL="907290" algn="l" defTabSz="907290" rtl="0" eaLnBrk="1" latinLnBrk="0" hangingPunct="1">
        <a:defRPr sz="1800" kern="1200">
          <a:solidFill>
            <a:schemeClr val="tx1"/>
          </a:solidFill>
          <a:latin typeface="+mn-lt"/>
          <a:ea typeface="+mn-ea"/>
          <a:cs typeface="+mn-cs"/>
        </a:defRPr>
      </a:lvl3pPr>
      <a:lvl4pPr marL="1360932" algn="l" defTabSz="907290" rtl="0" eaLnBrk="1" latinLnBrk="0" hangingPunct="1">
        <a:defRPr sz="1800" kern="1200">
          <a:solidFill>
            <a:schemeClr val="tx1"/>
          </a:solidFill>
          <a:latin typeface="+mn-lt"/>
          <a:ea typeface="+mn-ea"/>
          <a:cs typeface="+mn-cs"/>
        </a:defRPr>
      </a:lvl4pPr>
      <a:lvl5pPr marL="1814578" algn="l" defTabSz="907290" rtl="0" eaLnBrk="1" latinLnBrk="0" hangingPunct="1">
        <a:defRPr sz="1800" kern="1200">
          <a:solidFill>
            <a:schemeClr val="tx1"/>
          </a:solidFill>
          <a:latin typeface="+mn-lt"/>
          <a:ea typeface="+mn-ea"/>
          <a:cs typeface="+mn-cs"/>
        </a:defRPr>
      </a:lvl5pPr>
      <a:lvl6pPr marL="2268221" algn="l" defTabSz="907290" rtl="0" eaLnBrk="1" latinLnBrk="0" hangingPunct="1">
        <a:defRPr sz="1800" kern="1200">
          <a:solidFill>
            <a:schemeClr val="tx1"/>
          </a:solidFill>
          <a:latin typeface="+mn-lt"/>
          <a:ea typeface="+mn-ea"/>
          <a:cs typeface="+mn-cs"/>
        </a:defRPr>
      </a:lvl6pPr>
      <a:lvl7pPr marL="2721868" algn="l" defTabSz="907290" rtl="0" eaLnBrk="1" latinLnBrk="0" hangingPunct="1">
        <a:defRPr sz="1800" kern="1200">
          <a:solidFill>
            <a:schemeClr val="tx1"/>
          </a:solidFill>
          <a:latin typeface="+mn-lt"/>
          <a:ea typeface="+mn-ea"/>
          <a:cs typeface="+mn-cs"/>
        </a:defRPr>
      </a:lvl7pPr>
      <a:lvl8pPr marL="3175511" algn="l" defTabSz="907290" rtl="0" eaLnBrk="1" latinLnBrk="0" hangingPunct="1">
        <a:defRPr sz="1800" kern="1200">
          <a:solidFill>
            <a:schemeClr val="tx1"/>
          </a:solidFill>
          <a:latin typeface="+mn-lt"/>
          <a:ea typeface="+mn-ea"/>
          <a:cs typeface="+mn-cs"/>
        </a:defRPr>
      </a:lvl8pPr>
      <a:lvl9pPr marL="3629154" algn="l" defTabSz="907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tj@hi.i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uni.hi.is/jtj/en/"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oecd-ilibrary.org/docserver/e5f3e341-en.pdf?expires=1716814556&amp;id=id&amp;accname=oid020862&amp;checksum=61A51ADF0276C4B9DCA65BE74E8FEDF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media/image7.png"/><Relationship Id="rId21" Type="http://schemas.openxmlformats.org/officeDocument/2006/relationships/image" Target="../media/image18.png"/><Relationship Id="rId7" Type="http://schemas.openxmlformats.org/officeDocument/2006/relationships/diagramColors" Target="../diagrams/colors8.xml"/><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3.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diagramLayout" Target="../diagrams/layout8.xml"/><Relationship Id="rId15" Type="http://schemas.openxmlformats.org/officeDocument/2006/relationships/image" Target="../media/image12.jpeg"/><Relationship Id="rId23" Type="http://schemas.openxmlformats.org/officeDocument/2006/relationships/image" Target="../media/image20.png"/><Relationship Id="rId10" Type="http://schemas.openxmlformats.org/officeDocument/2006/relationships/hyperlink" Target="https://unesdoc.unesco.org/ark:/48223/pf0000383360" TargetMode="External"/><Relationship Id="rId19" Type="http://schemas.openxmlformats.org/officeDocument/2006/relationships/image" Target="../media/image16.png"/><Relationship Id="rId4" Type="http://schemas.openxmlformats.org/officeDocument/2006/relationships/diagramData" Target="../diagrams/data8.xml"/><Relationship Id="rId9" Type="http://schemas.openxmlformats.org/officeDocument/2006/relationships/hyperlink" Target="https://year-of-skills.europa.eu/news/european-year-skills-what-comes-next-closing-event-marks-beginning-2024-05-08_en" TargetMode="External"/><Relationship Id="rId14" Type="http://schemas.openxmlformats.org/officeDocument/2006/relationships/image" Target="../media/image11.png"/><Relationship Id="rId22"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18" Type="http://schemas.openxmlformats.org/officeDocument/2006/relationships/diagramData" Target="../diagrams/data17.xml"/><Relationship Id="rId26" Type="http://schemas.openxmlformats.org/officeDocument/2006/relationships/diagramColors" Target="../diagrams/colors18.xml"/><Relationship Id="rId3" Type="http://schemas.openxmlformats.org/officeDocument/2006/relationships/diagramData" Target="../diagrams/data14.xml"/><Relationship Id="rId21" Type="http://schemas.openxmlformats.org/officeDocument/2006/relationships/diagramColors" Target="../diagrams/colors17.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5" Type="http://schemas.openxmlformats.org/officeDocument/2006/relationships/diagramQuickStyle" Target="../diagrams/quickStyle18.xml"/><Relationship Id="rId2" Type="http://schemas.openxmlformats.org/officeDocument/2006/relationships/notesSlide" Target="../notesSlides/notesSlide19.xml"/><Relationship Id="rId16" Type="http://schemas.openxmlformats.org/officeDocument/2006/relationships/diagramColors" Target="../diagrams/colors16.xml"/><Relationship Id="rId20" Type="http://schemas.openxmlformats.org/officeDocument/2006/relationships/diagramQuickStyle" Target="../diagrams/quickStyle17.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24" Type="http://schemas.openxmlformats.org/officeDocument/2006/relationships/diagramLayout" Target="../diagrams/layout18.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23" Type="http://schemas.openxmlformats.org/officeDocument/2006/relationships/diagramData" Target="../diagrams/data18.xml"/><Relationship Id="rId10" Type="http://schemas.openxmlformats.org/officeDocument/2006/relationships/diagramQuickStyle" Target="../diagrams/quickStyle15.xml"/><Relationship Id="rId19" Type="http://schemas.openxmlformats.org/officeDocument/2006/relationships/diagramLayout" Target="../diagrams/layout17.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 Id="rId22" Type="http://schemas.microsoft.com/office/2007/relationships/diagramDrawing" Target="../diagrams/drawing17.xml"/><Relationship Id="rId27" Type="http://schemas.microsoft.com/office/2007/relationships/diagramDrawing" Target="../diagrams/drawing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18" Type="http://schemas.openxmlformats.org/officeDocument/2006/relationships/diagramData" Target="../diagrams/data22.xml"/><Relationship Id="rId26" Type="http://schemas.openxmlformats.org/officeDocument/2006/relationships/diagramColors" Target="../diagrams/colors23.xml"/><Relationship Id="rId3" Type="http://schemas.openxmlformats.org/officeDocument/2006/relationships/diagramData" Target="../diagrams/data19.xml"/><Relationship Id="rId21" Type="http://schemas.openxmlformats.org/officeDocument/2006/relationships/diagramColors" Target="../diagrams/colors22.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5" Type="http://schemas.openxmlformats.org/officeDocument/2006/relationships/diagramQuickStyle" Target="../diagrams/quickStyle23.xml"/><Relationship Id="rId2" Type="http://schemas.openxmlformats.org/officeDocument/2006/relationships/notesSlide" Target="../notesSlides/notesSlide20.xml"/><Relationship Id="rId16" Type="http://schemas.openxmlformats.org/officeDocument/2006/relationships/diagramColors" Target="../diagrams/colors21.xml"/><Relationship Id="rId20" Type="http://schemas.openxmlformats.org/officeDocument/2006/relationships/diagramQuickStyle" Target="../diagrams/quickStyle22.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24" Type="http://schemas.openxmlformats.org/officeDocument/2006/relationships/diagramLayout" Target="../diagrams/layout23.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23" Type="http://schemas.openxmlformats.org/officeDocument/2006/relationships/diagramData" Target="../diagrams/data23.xml"/><Relationship Id="rId10" Type="http://schemas.openxmlformats.org/officeDocument/2006/relationships/diagramQuickStyle" Target="../diagrams/quickStyle20.xml"/><Relationship Id="rId19" Type="http://schemas.openxmlformats.org/officeDocument/2006/relationships/diagramLayout" Target="../diagrams/layout22.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 Id="rId22" Type="http://schemas.microsoft.com/office/2007/relationships/diagramDrawing" Target="../diagrams/drawing22.xml"/><Relationship Id="rId27" Type="http://schemas.microsoft.com/office/2007/relationships/diagramDrawing" Target="../diagrams/drawing23.xml"/></Relationships>
</file>

<file path=ppt/slides/_rels/slide21.xml.rels><?xml version="1.0" encoding="UTF-8" standalone="yes"?>
<Relationships xmlns="http://schemas.openxmlformats.org/package/2006/relationships"><Relationship Id="rId3" Type="http://schemas.openxmlformats.org/officeDocument/2006/relationships/hyperlink" Target="https://www.tandfonline.com/doi/epdf/10.1080/13636820.2020.1833078?needAccess=tru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9.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p:cNvSpPr>
          <p:nvPr>
            <p:ph type="subTitle" idx="1"/>
          </p:nvPr>
        </p:nvSpPr>
        <p:spPr>
          <a:xfrm>
            <a:off x="408211" y="3448372"/>
            <a:ext cx="8928992" cy="2520280"/>
          </a:xfrm>
          <a:solidFill>
            <a:schemeClr val="bg1"/>
          </a:solidFill>
        </p:spPr>
        <p:txBody>
          <a:bodyPr/>
          <a:lstStyle/>
          <a:p>
            <a:pPr>
              <a:spcBef>
                <a:spcPts val="0"/>
              </a:spcBef>
            </a:pPr>
            <a:endParaRPr lang="en-GB" sz="1800" b="1" dirty="0">
              <a:solidFill>
                <a:srgbClr val="002060"/>
              </a:solidFill>
              <a:latin typeface="+mn-lt"/>
              <a:cs typeface="Arial" charset="0"/>
            </a:endParaRPr>
          </a:p>
          <a:p>
            <a:r>
              <a:rPr lang="en-GB" sz="1800" b="1" dirty="0">
                <a:solidFill>
                  <a:srgbClr val="000000"/>
                </a:solidFill>
                <a:latin typeface="Jost" pitchFamily="2" charset="0"/>
              </a:rPr>
              <a:t>Evolution or transformations in VET? </a:t>
            </a:r>
          </a:p>
          <a:p>
            <a:r>
              <a:rPr lang="en-GB" sz="1600" dirty="0">
                <a:solidFill>
                  <a:srgbClr val="000000"/>
                </a:solidFill>
                <a:latin typeface="Jost" pitchFamily="2" charset="0"/>
              </a:rPr>
              <a:t>What might evolve? What might transform? And which are the controlling forces?</a:t>
            </a:r>
          </a:p>
          <a:p>
            <a:endParaRPr lang="en-GB" sz="1600" dirty="0">
              <a:solidFill>
                <a:srgbClr val="000000"/>
              </a:solidFill>
              <a:latin typeface="Jost" pitchFamily="2" charset="0"/>
            </a:endParaRPr>
          </a:p>
          <a:p>
            <a:pPr>
              <a:spcBef>
                <a:spcPts val="0"/>
              </a:spcBef>
            </a:pPr>
            <a:endParaRPr lang="en-GB" sz="1800" b="1" dirty="0">
              <a:solidFill>
                <a:srgbClr val="002060"/>
              </a:solidFill>
              <a:latin typeface="+mn-lt"/>
              <a:cs typeface="Arial" charset="0"/>
            </a:endParaRPr>
          </a:p>
          <a:p>
            <a:pPr>
              <a:spcBef>
                <a:spcPts val="0"/>
              </a:spcBef>
            </a:pPr>
            <a:r>
              <a:rPr lang="en-GB" sz="1800" i="1" dirty="0">
                <a:latin typeface="+mn-lt"/>
              </a:rPr>
              <a:t>Jón Torfi Jónasson </a:t>
            </a:r>
            <a:endParaRPr lang="en-GB" sz="1400" i="1" dirty="0">
              <a:latin typeface="+mn-lt"/>
            </a:endParaRPr>
          </a:p>
          <a:p>
            <a:pPr>
              <a:spcBef>
                <a:spcPts val="0"/>
              </a:spcBef>
            </a:pPr>
            <a:r>
              <a:rPr lang="en-GB" sz="1800" b="1" dirty="0">
                <a:solidFill>
                  <a:srgbClr val="002060"/>
                </a:solidFill>
                <a:latin typeface="+mn-lt"/>
                <a:cs typeface="Arial" charset="0"/>
              </a:rPr>
              <a:t>June 3</a:t>
            </a:r>
            <a:r>
              <a:rPr lang="en-GB" sz="1800" b="1" baseline="30000" dirty="0">
                <a:solidFill>
                  <a:srgbClr val="002060"/>
                </a:solidFill>
                <a:latin typeface="+mn-lt"/>
                <a:cs typeface="Arial" charset="0"/>
              </a:rPr>
              <a:t>rd</a:t>
            </a:r>
            <a:r>
              <a:rPr lang="en-GB" sz="1800" b="1" dirty="0">
                <a:solidFill>
                  <a:srgbClr val="002060"/>
                </a:solidFill>
                <a:latin typeface="+mn-lt"/>
                <a:cs typeface="Arial" charset="0"/>
              </a:rPr>
              <a:t>  2024 </a:t>
            </a:r>
          </a:p>
        </p:txBody>
      </p:sp>
      <p:sp>
        <p:nvSpPr>
          <p:cNvPr id="10" name="Rectangle 3"/>
          <p:cNvSpPr txBox="1">
            <a:spLocks/>
          </p:cNvSpPr>
          <p:nvPr/>
        </p:nvSpPr>
        <p:spPr bwMode="auto">
          <a:xfrm>
            <a:off x="0" y="384244"/>
            <a:ext cx="3648571" cy="169597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lvl1pPr marL="0" indent="0" algn="ctr" defTabSz="450608" rtl="0" eaLnBrk="0" fontAlgn="base" hangingPunct="0">
              <a:spcBef>
                <a:spcPct val="20000"/>
              </a:spcBef>
              <a:spcAft>
                <a:spcPct val="0"/>
              </a:spcAft>
              <a:buFont typeface="Arial" charset="0"/>
              <a:buNone/>
              <a:defRPr sz="3200">
                <a:solidFill>
                  <a:schemeClr val="tx1"/>
                </a:solidFill>
                <a:latin typeface="Frutiger LT Std 55 Roman" pitchFamily="34" charset="0"/>
                <a:ea typeface="Arial" charset="0"/>
                <a:cs typeface="Arial" pitchFamily="34" charset="0"/>
              </a:defRPr>
            </a:lvl1pPr>
            <a:lvl2pPr marL="453644" indent="0" algn="ctr" defTabSz="450608" rtl="0" eaLnBrk="0" fontAlgn="base" hangingPunct="0">
              <a:spcBef>
                <a:spcPct val="20000"/>
              </a:spcBef>
              <a:spcAft>
                <a:spcPct val="0"/>
              </a:spcAft>
              <a:buFont typeface="Arial" charset="0"/>
              <a:buNone/>
              <a:defRPr sz="2800">
                <a:solidFill>
                  <a:schemeClr val="tx1"/>
                </a:solidFill>
                <a:latin typeface="Frutiger LT Std 55 Roman" pitchFamily="34" charset="0"/>
                <a:ea typeface="Arial" charset="0"/>
                <a:cs typeface="Arial" pitchFamily="34" charset="0"/>
              </a:defRPr>
            </a:lvl2pPr>
            <a:lvl3pPr marL="907290" indent="0" algn="ctr" defTabSz="450608" rtl="0" eaLnBrk="0" fontAlgn="base" hangingPunct="0">
              <a:spcBef>
                <a:spcPct val="20000"/>
              </a:spcBef>
              <a:spcAft>
                <a:spcPct val="0"/>
              </a:spcAft>
              <a:buFont typeface="Arial" charset="0"/>
              <a:buNone/>
              <a:defRPr sz="2300">
                <a:solidFill>
                  <a:schemeClr val="tx1"/>
                </a:solidFill>
                <a:latin typeface="Frutiger LT Std 55 Roman" pitchFamily="34" charset="0"/>
                <a:ea typeface="Arial" charset="0"/>
                <a:cs typeface="Arial" pitchFamily="34" charset="0"/>
              </a:defRPr>
            </a:lvl3pPr>
            <a:lvl4pPr marL="1360932"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4pPr>
            <a:lvl5pPr marL="1814578"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5pPr>
            <a:lvl6pPr marL="2268221" indent="0" algn="ctr" defTabSz="453644" rtl="0" fontAlgn="base">
              <a:spcBef>
                <a:spcPct val="20000"/>
              </a:spcBef>
              <a:spcAft>
                <a:spcPct val="0"/>
              </a:spcAft>
              <a:buFont typeface="Arial" charset="0"/>
              <a:buNone/>
              <a:defRPr sz="2000">
                <a:solidFill>
                  <a:schemeClr val="tx1"/>
                </a:solidFill>
                <a:latin typeface="+mn-lt"/>
              </a:defRPr>
            </a:lvl6pPr>
            <a:lvl7pPr marL="2721868" indent="0" algn="ctr" defTabSz="453644" rtl="0" fontAlgn="base">
              <a:spcBef>
                <a:spcPct val="20000"/>
              </a:spcBef>
              <a:spcAft>
                <a:spcPct val="0"/>
              </a:spcAft>
              <a:buFont typeface="Arial" charset="0"/>
              <a:buNone/>
              <a:defRPr sz="2000">
                <a:solidFill>
                  <a:schemeClr val="tx1"/>
                </a:solidFill>
                <a:latin typeface="+mn-lt"/>
              </a:defRPr>
            </a:lvl7pPr>
            <a:lvl8pPr marL="3175511" indent="0" algn="ctr" defTabSz="453644" rtl="0" fontAlgn="base">
              <a:spcBef>
                <a:spcPct val="20000"/>
              </a:spcBef>
              <a:spcAft>
                <a:spcPct val="0"/>
              </a:spcAft>
              <a:buFont typeface="Arial" charset="0"/>
              <a:buNone/>
              <a:defRPr sz="2000">
                <a:solidFill>
                  <a:schemeClr val="tx1"/>
                </a:solidFill>
                <a:latin typeface="+mn-lt"/>
              </a:defRPr>
            </a:lvl8pPr>
            <a:lvl9pPr marL="3629154" indent="0" algn="ctr" defTabSz="453644" rtl="0" fontAlgn="base">
              <a:spcBef>
                <a:spcPct val="20000"/>
              </a:spcBef>
              <a:spcAft>
                <a:spcPct val="0"/>
              </a:spcAft>
              <a:buFont typeface="Arial" charset="0"/>
              <a:buNone/>
              <a:defRPr sz="2000">
                <a:solidFill>
                  <a:schemeClr val="tx1"/>
                </a:solidFill>
                <a:latin typeface="+mn-lt"/>
              </a:defRPr>
            </a:lvl9pPr>
          </a:lstStyle>
          <a:p>
            <a:endParaRPr lang="en-GB" sz="1800" dirty="0">
              <a:latin typeface="+mn-lt"/>
            </a:endParaRPr>
          </a:p>
          <a:p>
            <a:r>
              <a:rPr lang="en-GB" sz="1400" kern="0" dirty="0">
                <a:latin typeface="+mn-lt"/>
                <a:cs typeface="Arial" charset="0"/>
              </a:rPr>
              <a:t>Jón Torfi Jónasson, professor emeritus</a:t>
            </a:r>
          </a:p>
          <a:p>
            <a:r>
              <a:rPr lang="en-GB" sz="1400" kern="0" dirty="0">
                <a:latin typeface="+mn-lt"/>
                <a:cs typeface="Arial" charset="0"/>
              </a:rPr>
              <a:t>School of Education, University of Iceland      </a:t>
            </a:r>
          </a:p>
          <a:p>
            <a:r>
              <a:rPr lang="en-GB" sz="1400" u="sng" kern="0" dirty="0">
                <a:latin typeface="+mn-lt"/>
                <a:cs typeface="Arial" charset="0"/>
                <a:hlinkClick r:id="rId3"/>
              </a:rPr>
              <a:t>jtj@hi.is</a:t>
            </a:r>
            <a:r>
              <a:rPr lang="en-GB" sz="1400" u="sng" kern="0" dirty="0">
                <a:latin typeface="+mn-lt"/>
                <a:cs typeface="Arial" charset="0"/>
              </a:rPr>
              <a:t> </a:t>
            </a:r>
          </a:p>
          <a:p>
            <a:r>
              <a:rPr lang="en-GB" sz="1400" u="sng" kern="0" dirty="0">
                <a:latin typeface="+mn-lt"/>
                <a:cs typeface="Arial" charset="0"/>
              </a:rPr>
              <a:t> </a:t>
            </a:r>
            <a:r>
              <a:rPr lang="en-GB" sz="1400" u="sng" kern="0" dirty="0">
                <a:latin typeface="+mn-lt"/>
                <a:cs typeface="Arial" charset="0"/>
                <a:hlinkClick r:id="rId4"/>
              </a:rPr>
              <a:t>http://uni.hi.is/jtj/en/</a:t>
            </a:r>
            <a:r>
              <a:rPr lang="en-GB" sz="1400" u="sng" kern="0" dirty="0">
                <a:latin typeface="+mn-lt"/>
                <a:cs typeface="Arial" charset="0"/>
              </a:rPr>
              <a:t> </a:t>
            </a:r>
            <a:endParaRPr lang="is-IS" sz="1400" kern="0" dirty="0">
              <a:latin typeface="+mn-lt"/>
              <a:cs typeface="Arial" charset="0"/>
            </a:endParaRPr>
          </a:p>
        </p:txBody>
      </p:sp>
      <p:sp>
        <p:nvSpPr>
          <p:cNvPr id="6" name="Rectangle 3">
            <a:extLst>
              <a:ext uri="{FF2B5EF4-FFF2-40B4-BE49-F238E27FC236}">
                <a16:creationId xmlns:a16="http://schemas.microsoft.com/office/drawing/2014/main" id="{E447C1FA-4257-47E6-AF09-1782FEE5ED1C}"/>
              </a:ext>
            </a:extLst>
          </p:cNvPr>
          <p:cNvSpPr txBox="1">
            <a:spLocks/>
          </p:cNvSpPr>
          <p:nvPr/>
        </p:nvSpPr>
        <p:spPr bwMode="auto">
          <a:xfrm>
            <a:off x="5448771" y="391115"/>
            <a:ext cx="4728693" cy="1277062"/>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lvl1pPr marL="0" indent="0" algn="ctr" defTabSz="450608" rtl="0" eaLnBrk="0" fontAlgn="base" hangingPunct="0">
              <a:spcBef>
                <a:spcPct val="20000"/>
              </a:spcBef>
              <a:spcAft>
                <a:spcPct val="0"/>
              </a:spcAft>
              <a:buFont typeface="Arial" charset="0"/>
              <a:buNone/>
              <a:defRPr sz="3200">
                <a:solidFill>
                  <a:schemeClr val="tx1"/>
                </a:solidFill>
                <a:latin typeface="Frutiger LT Std 55 Roman" pitchFamily="34" charset="0"/>
                <a:ea typeface="Arial" charset="0"/>
                <a:cs typeface="Arial" pitchFamily="34" charset="0"/>
              </a:defRPr>
            </a:lvl1pPr>
            <a:lvl2pPr marL="453644" indent="0" algn="ctr" defTabSz="450608" rtl="0" eaLnBrk="0" fontAlgn="base" hangingPunct="0">
              <a:spcBef>
                <a:spcPct val="20000"/>
              </a:spcBef>
              <a:spcAft>
                <a:spcPct val="0"/>
              </a:spcAft>
              <a:buFont typeface="Arial" charset="0"/>
              <a:buNone/>
              <a:defRPr sz="2800">
                <a:solidFill>
                  <a:schemeClr val="tx1"/>
                </a:solidFill>
                <a:latin typeface="Frutiger LT Std 55 Roman" pitchFamily="34" charset="0"/>
                <a:ea typeface="Arial" charset="0"/>
                <a:cs typeface="Arial" pitchFamily="34" charset="0"/>
              </a:defRPr>
            </a:lvl2pPr>
            <a:lvl3pPr marL="907290" indent="0" algn="ctr" defTabSz="450608" rtl="0" eaLnBrk="0" fontAlgn="base" hangingPunct="0">
              <a:spcBef>
                <a:spcPct val="20000"/>
              </a:spcBef>
              <a:spcAft>
                <a:spcPct val="0"/>
              </a:spcAft>
              <a:buFont typeface="Arial" charset="0"/>
              <a:buNone/>
              <a:defRPr sz="2300">
                <a:solidFill>
                  <a:schemeClr val="tx1"/>
                </a:solidFill>
                <a:latin typeface="Frutiger LT Std 55 Roman" pitchFamily="34" charset="0"/>
                <a:ea typeface="Arial" charset="0"/>
                <a:cs typeface="Arial" pitchFamily="34" charset="0"/>
              </a:defRPr>
            </a:lvl3pPr>
            <a:lvl4pPr marL="1360932"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4pPr>
            <a:lvl5pPr marL="1814578"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5pPr>
            <a:lvl6pPr marL="2268221" indent="0" algn="ctr" defTabSz="453644" rtl="0" fontAlgn="base">
              <a:spcBef>
                <a:spcPct val="20000"/>
              </a:spcBef>
              <a:spcAft>
                <a:spcPct val="0"/>
              </a:spcAft>
              <a:buFont typeface="Arial" charset="0"/>
              <a:buNone/>
              <a:defRPr sz="2000">
                <a:solidFill>
                  <a:schemeClr val="tx1"/>
                </a:solidFill>
                <a:latin typeface="+mn-lt"/>
              </a:defRPr>
            </a:lvl6pPr>
            <a:lvl7pPr marL="2721868" indent="0" algn="ctr" defTabSz="453644" rtl="0" fontAlgn="base">
              <a:spcBef>
                <a:spcPct val="20000"/>
              </a:spcBef>
              <a:spcAft>
                <a:spcPct val="0"/>
              </a:spcAft>
              <a:buFont typeface="Arial" charset="0"/>
              <a:buNone/>
              <a:defRPr sz="2000">
                <a:solidFill>
                  <a:schemeClr val="tx1"/>
                </a:solidFill>
                <a:latin typeface="+mn-lt"/>
              </a:defRPr>
            </a:lvl7pPr>
            <a:lvl8pPr marL="3175511" indent="0" algn="ctr" defTabSz="453644" rtl="0" fontAlgn="base">
              <a:spcBef>
                <a:spcPct val="20000"/>
              </a:spcBef>
              <a:spcAft>
                <a:spcPct val="0"/>
              </a:spcAft>
              <a:buFont typeface="Arial" charset="0"/>
              <a:buNone/>
              <a:defRPr sz="2000">
                <a:solidFill>
                  <a:schemeClr val="tx1"/>
                </a:solidFill>
                <a:latin typeface="+mn-lt"/>
              </a:defRPr>
            </a:lvl8pPr>
            <a:lvl9pPr marL="3629154" indent="0" algn="ctr" defTabSz="453644" rtl="0" fontAlgn="base">
              <a:spcBef>
                <a:spcPct val="20000"/>
              </a:spcBef>
              <a:spcAft>
                <a:spcPct val="0"/>
              </a:spcAft>
              <a:buFont typeface="Arial" charset="0"/>
              <a:buNone/>
              <a:defRPr sz="2000">
                <a:solidFill>
                  <a:schemeClr val="tx1"/>
                </a:solidFill>
                <a:latin typeface="+mn-lt"/>
              </a:defRPr>
            </a:lvl9pPr>
          </a:lstStyle>
          <a:p>
            <a:pPr>
              <a:spcBef>
                <a:spcPts val="0"/>
              </a:spcBef>
            </a:pPr>
            <a:r>
              <a:rPr lang="en-GB" sz="2000" b="1" dirty="0">
                <a:effectLst/>
                <a:latin typeface="+mj-lt"/>
              </a:rPr>
              <a:t>16th Nordic Conference held by </a:t>
            </a:r>
            <a:r>
              <a:rPr lang="da-DK" sz="2000" b="1" dirty="0">
                <a:effectLst/>
                <a:latin typeface="+mj-lt"/>
              </a:rPr>
              <a:t>NORDYRK </a:t>
            </a:r>
          </a:p>
          <a:p>
            <a:pPr>
              <a:spcBef>
                <a:spcPts val="0"/>
              </a:spcBef>
            </a:pPr>
            <a:r>
              <a:rPr lang="da-DK" sz="2000" b="1" dirty="0">
                <a:latin typeface="+mj-lt"/>
              </a:rPr>
              <a:t>E</a:t>
            </a:r>
            <a:r>
              <a:rPr lang="da-DK" sz="2000" b="1" dirty="0">
                <a:effectLst/>
                <a:latin typeface="+mj-lt"/>
              </a:rPr>
              <a:t>t nordisk forskernetværk om erhvervspædagogik og erhvervsdidaktik</a:t>
            </a:r>
            <a:endParaRPr lang="en-GB" sz="2000" b="1" dirty="0">
              <a:effectLst/>
              <a:latin typeface="+mj-lt"/>
            </a:endParaRPr>
          </a:p>
          <a:p>
            <a:pPr>
              <a:spcBef>
                <a:spcPts val="0"/>
              </a:spcBef>
            </a:pPr>
            <a:endParaRPr lang="en-GB" sz="2000" b="1" dirty="0">
              <a:latin typeface="+mj-lt"/>
            </a:endParaRPr>
          </a:p>
          <a:p>
            <a:pPr>
              <a:spcBef>
                <a:spcPts val="0"/>
              </a:spcBef>
            </a:pPr>
            <a:endParaRPr lang="en-GB" sz="2000" dirty="0">
              <a:latin typeface="+mn-lt"/>
            </a:endParaRPr>
          </a:p>
          <a:p>
            <a:pPr algn="l"/>
            <a:r>
              <a:rPr lang="en-GB" sz="1800" b="1" i="0" dirty="0">
                <a:solidFill>
                  <a:srgbClr val="000000"/>
                </a:solidFill>
                <a:effectLst/>
                <a:latin typeface="Jost" pitchFamily="2" charset="0"/>
              </a:rPr>
              <a:t>Evolving VET: Navigating traditions and transformations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t>	– </a:t>
            </a:r>
            <a:r>
              <a:rPr lang="en-GB" sz="2000" dirty="0">
                <a:latin typeface="+mn-lt"/>
              </a:rPr>
              <a:t>VET –the idea and the system </a:t>
            </a:r>
            <a:endParaRPr lang="en-GB" sz="2000" b="1"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10</a:t>
            </a:fld>
            <a:endParaRPr lang="en-US" dirty="0"/>
          </a:p>
        </p:txBody>
      </p:sp>
      <p:grpSp>
        <p:nvGrpSpPr>
          <p:cNvPr id="3" name="Hópur 2">
            <a:extLst>
              <a:ext uri="{FF2B5EF4-FFF2-40B4-BE49-F238E27FC236}">
                <a16:creationId xmlns:a16="http://schemas.microsoft.com/office/drawing/2014/main" id="{998B703C-869E-A539-7900-EE7A88A681D0}"/>
              </a:ext>
            </a:extLst>
          </p:cNvPr>
          <p:cNvGrpSpPr/>
          <p:nvPr/>
        </p:nvGrpSpPr>
        <p:grpSpPr>
          <a:xfrm>
            <a:off x="3958692" y="1139753"/>
            <a:ext cx="2160240" cy="2074953"/>
            <a:chOff x="3932423" y="1112758"/>
            <a:chExt cx="2160240" cy="2074953"/>
          </a:xfrm>
        </p:grpSpPr>
        <p:grpSp>
          <p:nvGrpSpPr>
            <p:cNvPr id="14" name="Hópur 13">
              <a:extLst>
                <a:ext uri="{FF2B5EF4-FFF2-40B4-BE49-F238E27FC236}">
                  <a16:creationId xmlns:a16="http://schemas.microsoft.com/office/drawing/2014/main" id="{768B7000-806B-F262-ACF3-C50720CFDEC6}"/>
                </a:ext>
              </a:extLst>
            </p:cNvPr>
            <p:cNvGrpSpPr/>
            <p:nvPr/>
          </p:nvGrpSpPr>
          <p:grpSpPr>
            <a:xfrm>
              <a:off x="3932423" y="1112758"/>
              <a:ext cx="2160240" cy="2016224"/>
              <a:chOff x="1922469" y="2016785"/>
              <a:chExt cx="2160240" cy="2016224"/>
            </a:xfrm>
          </p:grpSpPr>
          <p:sp>
            <p:nvSpPr>
              <p:cNvPr id="15" name="Sporaskja 14">
                <a:extLst>
                  <a:ext uri="{FF2B5EF4-FFF2-40B4-BE49-F238E27FC236}">
                    <a16:creationId xmlns:a16="http://schemas.microsoft.com/office/drawing/2014/main" id="{C4E8207F-508B-1C41-5689-58F0AE063800}"/>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6" name="Textarammi 15">
                <a:extLst>
                  <a:ext uri="{FF2B5EF4-FFF2-40B4-BE49-F238E27FC236}">
                    <a16:creationId xmlns:a16="http://schemas.microsoft.com/office/drawing/2014/main" id="{B141D4CC-28C8-0D89-C506-F1123B4682F9}"/>
                  </a:ext>
                </a:extLst>
              </p:cNvPr>
              <p:cNvSpPr txBox="1"/>
              <p:nvPr/>
            </p:nvSpPr>
            <p:spPr>
              <a:xfrm>
                <a:off x="2390521" y="2121517"/>
                <a:ext cx="1224136" cy="923330"/>
              </a:xfrm>
              <a:prstGeom prst="rect">
                <a:avLst/>
              </a:prstGeom>
              <a:noFill/>
            </p:spPr>
            <p:txBody>
              <a:bodyPr wrap="square" rtlCol="0">
                <a:spAutoFit/>
              </a:bodyPr>
              <a:lstStyle/>
              <a:p>
                <a:r>
                  <a:rPr lang="en-GB" dirty="0"/>
                  <a:t>VET- institution – the idea</a:t>
                </a:r>
                <a:endParaRPr lang="is-IS" dirty="0"/>
              </a:p>
            </p:txBody>
          </p:sp>
        </p:grpSp>
        <p:graphicFrame>
          <p:nvGraphicFramePr>
            <p:cNvPr id="32" name="Línurit 31">
              <a:extLst>
                <a:ext uri="{FF2B5EF4-FFF2-40B4-BE49-F238E27FC236}">
                  <a16:creationId xmlns:a16="http://schemas.microsoft.com/office/drawing/2014/main" id="{5102111D-39FE-5BD8-7AA1-757CFD39C1A7}"/>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50" name="Rectangle 3">
            <a:extLst>
              <a:ext uri="{FF2B5EF4-FFF2-40B4-BE49-F238E27FC236}">
                <a16:creationId xmlns:a16="http://schemas.microsoft.com/office/drawing/2014/main" id="{566E44BB-EF6B-CAAA-C1A4-2743127F7316}"/>
              </a:ext>
            </a:extLst>
          </p:cNvPr>
          <p:cNvSpPr txBox="1">
            <a:spLocks/>
          </p:cNvSpPr>
          <p:nvPr/>
        </p:nvSpPr>
        <p:spPr bwMode="auto">
          <a:xfrm>
            <a:off x="1102193" y="1370763"/>
            <a:ext cx="2748402" cy="144583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2000" kern="0" dirty="0">
                <a:latin typeface="+mn-lt"/>
              </a:rPr>
              <a:t>VET or TVET</a:t>
            </a:r>
          </a:p>
          <a:p>
            <a:pPr marL="0" indent="0">
              <a:buFont typeface="Arial" charset="0"/>
              <a:buNone/>
            </a:pPr>
            <a:endParaRPr lang="en-GB" sz="2000" kern="0" dirty="0">
              <a:latin typeface="+mn-lt"/>
            </a:endParaRPr>
          </a:p>
          <a:p>
            <a:pPr marL="0" indent="0">
              <a:buFont typeface="Arial" charset="0"/>
              <a:buNone/>
            </a:pPr>
            <a:r>
              <a:rPr lang="en-GB" sz="2000" kern="0" dirty="0">
                <a:latin typeface="+mn-lt"/>
              </a:rPr>
              <a:t>Is both an institution and an idea</a:t>
            </a:r>
          </a:p>
        </p:txBody>
      </p:sp>
      <p:sp>
        <p:nvSpPr>
          <p:cNvPr id="17" name="Rectangle 3">
            <a:extLst>
              <a:ext uri="{FF2B5EF4-FFF2-40B4-BE49-F238E27FC236}">
                <a16:creationId xmlns:a16="http://schemas.microsoft.com/office/drawing/2014/main" id="{506AAC44-C267-A4D1-7E49-595521C142DA}"/>
              </a:ext>
            </a:extLst>
          </p:cNvPr>
          <p:cNvSpPr txBox="1">
            <a:spLocks/>
          </p:cNvSpPr>
          <p:nvPr/>
        </p:nvSpPr>
        <p:spPr bwMode="auto">
          <a:xfrm>
            <a:off x="126006" y="3510450"/>
            <a:ext cx="6123942" cy="408039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600" kern="0" dirty="0">
                <a:latin typeface="+mn-lt"/>
              </a:rPr>
              <a:t>There are deep-rooted characteristics of both the institution and the idea, and these vary between cultures</a:t>
            </a:r>
          </a:p>
          <a:p>
            <a:r>
              <a:rPr lang="en-GB" sz="1600" kern="0" dirty="0">
                <a:latin typeface="+mn-lt"/>
              </a:rPr>
              <a:t>The cultures in which these are rooted are both strong and different</a:t>
            </a:r>
          </a:p>
          <a:p>
            <a:r>
              <a:rPr lang="en-GB" sz="1600" kern="0" dirty="0">
                <a:latin typeface="+mn-lt"/>
              </a:rPr>
              <a:t>Some parts of these systems have incredibly deep roots. </a:t>
            </a:r>
          </a:p>
          <a:p>
            <a:r>
              <a:rPr lang="en-GB" sz="1600" kern="0" dirty="0">
                <a:latin typeface="+mn-lt"/>
              </a:rPr>
              <a:t>The systems adopted are surprisingly different – even in the closely connected Nordic countries, even when the underlying ideas are similar</a:t>
            </a:r>
          </a:p>
          <a:p>
            <a:r>
              <a:rPr lang="en-GB" sz="1600" kern="0" dirty="0">
                <a:latin typeface="+mn-lt"/>
              </a:rPr>
              <a:t>The system and content varies according to school level (which somewhere is gender related) – vocational education is now increasingly at both upper secondary and tertiary levels</a:t>
            </a:r>
          </a:p>
          <a:p>
            <a:r>
              <a:rPr lang="en-GB" sz="1600" kern="0" dirty="0">
                <a:latin typeface="+mn-lt"/>
              </a:rPr>
              <a:t>The challenges faced are very dependent on the occupational field, which is too often ignored </a:t>
            </a:r>
          </a:p>
          <a:p>
            <a:r>
              <a:rPr lang="en-GB" sz="1600" kern="0" dirty="0">
                <a:latin typeface="+mn-lt"/>
              </a:rPr>
              <a:t>The research bases varies substantially between fields – in some fields there is a strong research base – in others very weak</a:t>
            </a:r>
          </a:p>
        </p:txBody>
      </p:sp>
      <p:sp>
        <p:nvSpPr>
          <p:cNvPr id="18" name="Rectangle 3">
            <a:extLst>
              <a:ext uri="{FF2B5EF4-FFF2-40B4-BE49-F238E27FC236}">
                <a16:creationId xmlns:a16="http://schemas.microsoft.com/office/drawing/2014/main" id="{CA13D136-E9BB-A3E9-7873-F02582E7F232}"/>
              </a:ext>
            </a:extLst>
          </p:cNvPr>
          <p:cNvSpPr txBox="1">
            <a:spLocks/>
          </p:cNvSpPr>
          <p:nvPr/>
        </p:nvSpPr>
        <p:spPr bwMode="auto">
          <a:xfrm>
            <a:off x="6249948" y="1385377"/>
            <a:ext cx="3851062" cy="1630497"/>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2000" kern="0" dirty="0">
                <a:latin typeface="+mn-lt"/>
              </a:rPr>
              <a:t>To treat vocational education as a homogenous object of inquiry seems sometimes to call for justification (which is normally absent).</a:t>
            </a:r>
          </a:p>
        </p:txBody>
      </p:sp>
      <p:sp>
        <p:nvSpPr>
          <p:cNvPr id="4" name="Rectangle 3">
            <a:extLst>
              <a:ext uri="{FF2B5EF4-FFF2-40B4-BE49-F238E27FC236}">
                <a16:creationId xmlns:a16="http://schemas.microsoft.com/office/drawing/2014/main" id="{29B6985C-8346-D0C8-A1D2-5289F9E81E56}"/>
              </a:ext>
            </a:extLst>
          </p:cNvPr>
          <p:cNvSpPr txBox="1">
            <a:spLocks/>
          </p:cNvSpPr>
          <p:nvPr/>
        </p:nvSpPr>
        <p:spPr bwMode="auto">
          <a:xfrm>
            <a:off x="6932777" y="3333110"/>
            <a:ext cx="3096884" cy="412964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600" kern="0" dirty="0">
                <a:latin typeface="+mn-lt"/>
              </a:rPr>
              <a:t>Differences between systems relate to (and tend to unduly ignored)</a:t>
            </a:r>
          </a:p>
          <a:p>
            <a:pPr marL="176213" indent="-176213">
              <a:buFont typeface="Arial" panose="020B0604020202020204" pitchFamily="34" charset="0"/>
              <a:buChar char="•"/>
            </a:pPr>
            <a:r>
              <a:rPr lang="en-GB" sz="1600" kern="0" dirty="0">
                <a:latin typeface="+mn-lt"/>
              </a:rPr>
              <a:t>Different views on what are the principal challenges</a:t>
            </a:r>
          </a:p>
          <a:p>
            <a:pPr marL="176213" indent="-176213">
              <a:buFont typeface="Arial" panose="020B0604020202020204" pitchFamily="34" charset="0"/>
              <a:buChar char="•"/>
            </a:pPr>
            <a:r>
              <a:rPr lang="en-GB" sz="1600" kern="0" dirty="0">
                <a:latin typeface="+mn-lt"/>
              </a:rPr>
              <a:t>Different cultures </a:t>
            </a:r>
          </a:p>
          <a:p>
            <a:pPr marL="176213" indent="-176213">
              <a:buFont typeface="Arial" panose="020B0604020202020204" pitchFamily="34" charset="0"/>
              <a:buChar char="•"/>
            </a:pPr>
            <a:r>
              <a:rPr lang="en-GB" sz="1600" kern="0" dirty="0">
                <a:latin typeface="+mn-lt"/>
              </a:rPr>
              <a:t>Different systems</a:t>
            </a:r>
          </a:p>
          <a:p>
            <a:pPr marL="176213" indent="-176213">
              <a:buFont typeface="Arial" panose="020B0604020202020204" pitchFamily="34" charset="0"/>
              <a:buChar char="•"/>
            </a:pPr>
            <a:r>
              <a:rPr lang="en-GB" sz="1600" kern="0" dirty="0">
                <a:latin typeface="+mn-lt"/>
              </a:rPr>
              <a:t>Different linguistic usages (different terms, different understanding what is being placed in focus)</a:t>
            </a:r>
          </a:p>
          <a:p>
            <a:pPr marL="176213" indent="-176213">
              <a:buFont typeface="Arial" panose="020B0604020202020204" pitchFamily="34" charset="0"/>
              <a:buChar char="•"/>
            </a:pPr>
            <a:r>
              <a:rPr lang="en-GB" sz="1600" kern="0" dirty="0">
                <a:latin typeface="+mn-lt"/>
              </a:rPr>
              <a:t>Different political emphasis</a:t>
            </a:r>
          </a:p>
          <a:p>
            <a:pPr marL="176213" indent="-176213">
              <a:buFont typeface="Arial" panose="020B0604020202020204" pitchFamily="34" charset="0"/>
              <a:buChar char="•"/>
            </a:pPr>
            <a:r>
              <a:rPr lang="en-GB" sz="1600" kern="0" dirty="0">
                <a:latin typeface="+mn-lt"/>
              </a:rPr>
              <a:t>Different economies</a:t>
            </a:r>
          </a:p>
          <a:p>
            <a:pPr marL="176213" indent="-176213">
              <a:buFont typeface="Arial" panose="020B0604020202020204" pitchFamily="34" charset="0"/>
              <a:buChar char="•"/>
            </a:pPr>
            <a:r>
              <a:rPr lang="en-GB" sz="1600" kern="0" dirty="0">
                <a:latin typeface="+mn-lt"/>
              </a:rPr>
              <a:t>Question of responsibilities (individual, industry, state …)</a:t>
            </a:r>
            <a:endParaRPr lang="en-GB" sz="1400" kern="0" dirty="0">
              <a:latin typeface="+mn-lt"/>
            </a:endParaRPr>
          </a:p>
        </p:txBody>
      </p:sp>
    </p:spTree>
    <p:extLst>
      <p:ext uri="{BB962C8B-B14F-4D97-AF65-F5344CB8AC3E}">
        <p14:creationId xmlns:p14="http://schemas.microsoft.com/office/powerpoint/2010/main" val="353093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t>	– </a:t>
            </a:r>
            <a:r>
              <a:rPr lang="en-GB" sz="2000" dirty="0">
                <a:latin typeface="+mn-lt"/>
              </a:rPr>
              <a:t> The international discourse</a:t>
            </a:r>
            <a:endParaRPr lang="en-GB" sz="2000" b="1"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11</a:t>
            </a:fld>
            <a:endParaRPr lang="en-US" dirty="0"/>
          </a:p>
        </p:txBody>
      </p:sp>
      <p:grpSp>
        <p:nvGrpSpPr>
          <p:cNvPr id="39" name="Hópur 38">
            <a:extLst>
              <a:ext uri="{FF2B5EF4-FFF2-40B4-BE49-F238E27FC236}">
                <a16:creationId xmlns:a16="http://schemas.microsoft.com/office/drawing/2014/main" id="{AA309FD4-7FF5-A9A0-903F-ADEF1520EF8C}"/>
              </a:ext>
            </a:extLst>
          </p:cNvPr>
          <p:cNvGrpSpPr/>
          <p:nvPr/>
        </p:nvGrpSpPr>
        <p:grpSpPr>
          <a:xfrm>
            <a:off x="3562465" y="5207844"/>
            <a:ext cx="2160240" cy="2074953"/>
            <a:chOff x="3932423" y="1112758"/>
            <a:chExt cx="2160240" cy="2074953"/>
          </a:xfrm>
        </p:grpSpPr>
        <p:grpSp>
          <p:nvGrpSpPr>
            <p:cNvPr id="40" name="Hópur 39">
              <a:extLst>
                <a:ext uri="{FF2B5EF4-FFF2-40B4-BE49-F238E27FC236}">
                  <a16:creationId xmlns:a16="http://schemas.microsoft.com/office/drawing/2014/main" id="{F5994D2D-C379-85D7-3555-A49B28C60005}"/>
                </a:ext>
              </a:extLst>
            </p:cNvPr>
            <p:cNvGrpSpPr/>
            <p:nvPr/>
          </p:nvGrpSpPr>
          <p:grpSpPr>
            <a:xfrm>
              <a:off x="3932423" y="1112758"/>
              <a:ext cx="2160240" cy="2016224"/>
              <a:chOff x="1922469" y="2016785"/>
              <a:chExt cx="2160240" cy="2016224"/>
            </a:xfrm>
          </p:grpSpPr>
          <p:sp>
            <p:nvSpPr>
              <p:cNvPr id="42" name="Sporaskja 41">
                <a:extLst>
                  <a:ext uri="{FF2B5EF4-FFF2-40B4-BE49-F238E27FC236}">
                    <a16:creationId xmlns:a16="http://schemas.microsoft.com/office/drawing/2014/main" id="{FE4BDF18-9890-DB91-619B-3C32408C6479}"/>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3" name="Textarammi 42">
                <a:extLst>
                  <a:ext uri="{FF2B5EF4-FFF2-40B4-BE49-F238E27FC236}">
                    <a16:creationId xmlns:a16="http://schemas.microsoft.com/office/drawing/2014/main" id="{1FDF40FF-9F3E-288C-D253-91BCC07AA0C3}"/>
                  </a:ext>
                </a:extLst>
              </p:cNvPr>
              <p:cNvSpPr txBox="1"/>
              <p:nvPr/>
            </p:nvSpPr>
            <p:spPr>
              <a:xfrm>
                <a:off x="2356677" y="2226267"/>
                <a:ext cx="1518551" cy="646331"/>
              </a:xfrm>
              <a:prstGeom prst="rect">
                <a:avLst/>
              </a:prstGeom>
              <a:noFill/>
            </p:spPr>
            <p:txBody>
              <a:bodyPr wrap="square" rtlCol="0">
                <a:spAutoFit/>
              </a:bodyPr>
              <a:lstStyle/>
              <a:p>
                <a:r>
                  <a:rPr lang="en-GB" dirty="0"/>
                  <a:t>International discourse</a:t>
                </a:r>
                <a:endParaRPr lang="is-IS" dirty="0"/>
              </a:p>
            </p:txBody>
          </p:sp>
        </p:grpSp>
        <p:graphicFrame>
          <p:nvGraphicFramePr>
            <p:cNvPr id="41" name="Línurit 40">
              <a:extLst>
                <a:ext uri="{FF2B5EF4-FFF2-40B4-BE49-F238E27FC236}">
                  <a16:creationId xmlns:a16="http://schemas.microsoft.com/office/drawing/2014/main" id="{D088959B-BD66-DEEF-49A7-E9D55BB24A64}"/>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8" name="Rectangle 3">
            <a:extLst>
              <a:ext uri="{FF2B5EF4-FFF2-40B4-BE49-F238E27FC236}">
                <a16:creationId xmlns:a16="http://schemas.microsoft.com/office/drawing/2014/main" id="{25AFAD9A-9057-1CC8-0CE1-F33EFF0C9FB0}"/>
              </a:ext>
            </a:extLst>
          </p:cNvPr>
          <p:cNvSpPr txBox="1">
            <a:spLocks/>
          </p:cNvSpPr>
          <p:nvPr/>
        </p:nvSpPr>
        <p:spPr bwMode="auto">
          <a:xfrm>
            <a:off x="53925" y="1259897"/>
            <a:ext cx="8851229" cy="645612"/>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The international soft policy discourse is substantive and quite rich and varied – but perhaps less so than we might expect: UNESCO, World Bank, OECD, EU, CEDEFOP, NVL  ….</a:t>
            </a:r>
          </a:p>
        </p:txBody>
      </p:sp>
    </p:spTree>
    <p:extLst>
      <p:ext uri="{BB962C8B-B14F-4D97-AF65-F5344CB8AC3E}">
        <p14:creationId xmlns:p14="http://schemas.microsoft.com/office/powerpoint/2010/main" val="169821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en-GB"/>
              <a:t>Jón Torfi Jónasson  NordYrk, Reykjavík June 2024</a:t>
            </a:r>
            <a:endParaRPr lang="is-IS"/>
          </a:p>
        </p:txBody>
      </p:sp>
      <p:sp>
        <p:nvSpPr>
          <p:cNvPr id="6" name="Rectangle 2"/>
          <p:cNvSpPr txBox="1">
            <a:spLocks/>
          </p:cNvSpPr>
          <p:nvPr/>
        </p:nvSpPr>
        <p:spPr bwMode="auto">
          <a:xfrm>
            <a:off x="-3765" y="4877"/>
            <a:ext cx="10177930" cy="505296"/>
          </a:xfrm>
          <a:prstGeom prst="rect">
            <a:avLst/>
          </a:prstGeom>
          <a:gradFill>
            <a:gsLst>
              <a:gs pos="0">
                <a:srgbClr val="0070C0"/>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600"/>
              </a:spcBef>
            </a:pPr>
            <a:r>
              <a:rPr lang="en-GB" sz="2400" b="1" dirty="0">
                <a:solidFill>
                  <a:schemeClr val="bg1"/>
                </a:solidFill>
              </a:rPr>
              <a:t>The role of global influencers</a:t>
            </a:r>
            <a:r>
              <a:rPr lang="en-GB" sz="2400" b="1" dirty="0"/>
              <a:t>							</a:t>
            </a:r>
          </a:p>
        </p:txBody>
      </p:sp>
      <p:grpSp>
        <p:nvGrpSpPr>
          <p:cNvPr id="17" name="Hópur 16">
            <a:extLst>
              <a:ext uri="{FF2B5EF4-FFF2-40B4-BE49-F238E27FC236}">
                <a16:creationId xmlns:a16="http://schemas.microsoft.com/office/drawing/2014/main" id="{7DFAA455-9C65-91AD-3E77-E4D7F0252E7E}"/>
              </a:ext>
            </a:extLst>
          </p:cNvPr>
          <p:cNvGrpSpPr>
            <a:grpSpLocks noChangeAspect="1"/>
          </p:cNvGrpSpPr>
          <p:nvPr/>
        </p:nvGrpSpPr>
        <p:grpSpPr>
          <a:xfrm>
            <a:off x="650792" y="4083124"/>
            <a:ext cx="5026065" cy="3482035"/>
            <a:chOff x="1675543" y="5508250"/>
            <a:chExt cx="2823604" cy="1956180"/>
          </a:xfrm>
        </p:grpSpPr>
        <p:pic>
          <p:nvPicPr>
            <p:cNvPr id="15" name="Mynd 14" descr="Mynd sem inniheldur texti, skj�mynd&#10;&#10;Lýsing sjálfkrafa búin til">
              <a:extLst>
                <a:ext uri="{FF2B5EF4-FFF2-40B4-BE49-F238E27FC236}">
                  <a16:creationId xmlns:a16="http://schemas.microsoft.com/office/drawing/2014/main" id="{3FB960F7-B3BD-FB50-8EF4-1EA662B06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543" y="5793512"/>
              <a:ext cx="2823604" cy="1670918"/>
            </a:xfrm>
            <a:prstGeom prst="rect">
              <a:avLst/>
            </a:prstGeom>
          </p:spPr>
        </p:pic>
        <p:sp>
          <p:nvSpPr>
            <p:cNvPr id="16" name="Rectangle 3">
              <a:extLst>
                <a:ext uri="{FF2B5EF4-FFF2-40B4-BE49-F238E27FC236}">
                  <a16:creationId xmlns:a16="http://schemas.microsoft.com/office/drawing/2014/main" id="{2511B058-F88D-E1EA-839C-3A5B52CB253F}"/>
                </a:ext>
              </a:extLst>
            </p:cNvPr>
            <p:cNvSpPr txBox="1">
              <a:spLocks/>
            </p:cNvSpPr>
            <p:nvPr/>
          </p:nvSpPr>
          <p:spPr bwMode="auto">
            <a:xfrm>
              <a:off x="1675543" y="5508250"/>
              <a:ext cx="2727532" cy="30705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396660" lvl="1" indent="0">
                <a:buNone/>
              </a:pPr>
              <a:r>
                <a:rPr lang="en-GB" sz="1400" dirty="0"/>
                <a:t>World Economic forum </a:t>
              </a:r>
              <a:endParaRPr lang="en-GB" sz="1400" kern="0" dirty="0"/>
            </a:p>
          </p:txBody>
        </p:sp>
      </p:grpSp>
      <p:pic>
        <p:nvPicPr>
          <p:cNvPr id="26" name="Mynd 25">
            <a:extLst>
              <a:ext uri="{FF2B5EF4-FFF2-40B4-BE49-F238E27FC236}">
                <a16:creationId xmlns:a16="http://schemas.microsoft.com/office/drawing/2014/main" id="{81BBE04A-ADE1-D713-EECF-6648D5831345}"/>
              </a:ext>
            </a:extLst>
          </p:cNvPr>
          <p:cNvPicPr>
            <a:picLocks noChangeAspect="1"/>
          </p:cNvPicPr>
          <p:nvPr/>
        </p:nvPicPr>
        <p:blipFill>
          <a:blip r:embed="rId4"/>
          <a:stretch>
            <a:fillRect/>
          </a:stretch>
        </p:blipFill>
        <p:spPr>
          <a:xfrm>
            <a:off x="3867218" y="445205"/>
            <a:ext cx="2258473" cy="3194304"/>
          </a:xfrm>
          <a:prstGeom prst="rect">
            <a:avLst/>
          </a:prstGeom>
        </p:spPr>
      </p:pic>
      <p:pic>
        <p:nvPicPr>
          <p:cNvPr id="27" name="Mynd 26">
            <a:extLst>
              <a:ext uri="{FF2B5EF4-FFF2-40B4-BE49-F238E27FC236}">
                <a16:creationId xmlns:a16="http://schemas.microsoft.com/office/drawing/2014/main" id="{1088896B-D5D6-FE32-A9A8-3E2EA168FDBC}"/>
              </a:ext>
            </a:extLst>
          </p:cNvPr>
          <p:cNvPicPr>
            <a:picLocks noChangeAspect="1"/>
          </p:cNvPicPr>
          <p:nvPr/>
        </p:nvPicPr>
        <p:blipFill>
          <a:blip r:embed="rId5"/>
          <a:stretch>
            <a:fillRect/>
          </a:stretch>
        </p:blipFill>
        <p:spPr>
          <a:xfrm>
            <a:off x="6583190" y="695298"/>
            <a:ext cx="2896172" cy="4087940"/>
          </a:xfrm>
          <a:prstGeom prst="rect">
            <a:avLst/>
          </a:prstGeom>
        </p:spPr>
      </p:pic>
      <p:sp>
        <p:nvSpPr>
          <p:cNvPr id="5" name="Skyggnunúmersstaðgengill 4">
            <a:extLst>
              <a:ext uri="{FF2B5EF4-FFF2-40B4-BE49-F238E27FC236}">
                <a16:creationId xmlns:a16="http://schemas.microsoft.com/office/drawing/2014/main" id="{34D6CE74-3873-91C2-B38C-ED6D92861602}"/>
              </a:ext>
            </a:extLst>
          </p:cNvPr>
          <p:cNvSpPr>
            <a:spLocks noGrp="1"/>
          </p:cNvSpPr>
          <p:nvPr>
            <p:ph type="sldNum" sz="quarter" idx="12"/>
          </p:nvPr>
        </p:nvSpPr>
        <p:spPr/>
        <p:txBody>
          <a:bodyPr/>
          <a:lstStyle/>
          <a:p>
            <a:pPr>
              <a:defRPr/>
            </a:pPr>
            <a:fld id="{CD37B114-7A5A-43A8-A456-5AB7E6AEFE35}" type="slidenum">
              <a:rPr lang="en-US" smtClean="0"/>
              <a:pPr>
                <a:defRPr/>
              </a:pPr>
              <a:t>12</a:t>
            </a:fld>
            <a:endParaRPr lang="en-US" dirty="0"/>
          </a:p>
        </p:txBody>
      </p:sp>
      <p:pic>
        <p:nvPicPr>
          <p:cNvPr id="20" name="Mynd 19">
            <a:extLst>
              <a:ext uri="{FF2B5EF4-FFF2-40B4-BE49-F238E27FC236}">
                <a16:creationId xmlns:a16="http://schemas.microsoft.com/office/drawing/2014/main" id="{01472BF4-A335-D02E-F520-73FAA32B52A3}"/>
              </a:ext>
            </a:extLst>
          </p:cNvPr>
          <p:cNvPicPr>
            <a:picLocks noChangeAspect="1"/>
          </p:cNvPicPr>
          <p:nvPr/>
        </p:nvPicPr>
        <p:blipFill>
          <a:blip r:embed="rId6"/>
          <a:stretch>
            <a:fillRect/>
          </a:stretch>
        </p:blipFill>
        <p:spPr>
          <a:xfrm>
            <a:off x="0" y="621324"/>
            <a:ext cx="3238500" cy="4314825"/>
          </a:xfrm>
          <a:prstGeom prst="rect">
            <a:avLst/>
          </a:prstGeom>
        </p:spPr>
      </p:pic>
      <p:sp>
        <p:nvSpPr>
          <p:cNvPr id="29" name="Textarammi 28">
            <a:extLst>
              <a:ext uri="{FF2B5EF4-FFF2-40B4-BE49-F238E27FC236}">
                <a16:creationId xmlns:a16="http://schemas.microsoft.com/office/drawing/2014/main" id="{0E7F77EF-B821-A91F-97CF-53E8EC8920C7}"/>
              </a:ext>
            </a:extLst>
          </p:cNvPr>
          <p:cNvSpPr txBox="1"/>
          <p:nvPr/>
        </p:nvSpPr>
        <p:spPr>
          <a:xfrm>
            <a:off x="-14104" y="4753464"/>
            <a:ext cx="3177929" cy="307777"/>
          </a:xfrm>
          <a:prstGeom prst="rect">
            <a:avLst/>
          </a:prstGeom>
          <a:noFill/>
        </p:spPr>
        <p:txBody>
          <a:bodyPr wrap="square" rtlCol="0">
            <a:spAutoFit/>
          </a:bodyPr>
          <a:lstStyle/>
          <a:p>
            <a:r>
              <a:rPr lang="is-IS" sz="1000" dirty="0">
                <a:hlinkClick r:id="rId7"/>
              </a:rPr>
              <a:t>2023  e5f3e341-en.pdf (oecd-ilibrary.org</a:t>
            </a:r>
            <a:r>
              <a:rPr lang="is-IS" sz="1400" dirty="0">
                <a:hlinkClick r:id="rId7"/>
              </a:rPr>
              <a:t>)</a:t>
            </a:r>
            <a:endParaRPr lang="is-IS" sz="1400" dirty="0"/>
          </a:p>
        </p:txBody>
      </p:sp>
      <p:sp>
        <p:nvSpPr>
          <p:cNvPr id="3" name="Textarammi 2">
            <a:extLst>
              <a:ext uri="{FF2B5EF4-FFF2-40B4-BE49-F238E27FC236}">
                <a16:creationId xmlns:a16="http://schemas.microsoft.com/office/drawing/2014/main" id="{29D76F1F-4C36-69AC-45AB-97BDBE00D17D}"/>
              </a:ext>
            </a:extLst>
          </p:cNvPr>
          <p:cNvSpPr txBox="1"/>
          <p:nvPr/>
        </p:nvSpPr>
        <p:spPr>
          <a:xfrm>
            <a:off x="6125691" y="5255921"/>
            <a:ext cx="3816424" cy="2246769"/>
          </a:xfrm>
          <a:prstGeom prst="rect">
            <a:avLst/>
          </a:prstGeom>
          <a:solidFill>
            <a:schemeClr val="bg1"/>
          </a:solidFill>
        </p:spPr>
        <p:txBody>
          <a:bodyPr wrap="square" rtlCol="0">
            <a:spAutoFit/>
          </a:bodyPr>
          <a:lstStyle/>
          <a:p>
            <a:r>
              <a:rPr lang="en-GB" sz="2000" dirty="0">
                <a:latin typeface="+mn-lt"/>
              </a:rPr>
              <a:t>The emphasis in the international discourse?</a:t>
            </a:r>
          </a:p>
          <a:p>
            <a:r>
              <a:rPr lang="en-GB" sz="2000" dirty="0">
                <a:latin typeface="+mn-lt"/>
              </a:rPr>
              <a:t>UNESCO, World bank, OECD, EU, ….</a:t>
            </a:r>
          </a:p>
          <a:p>
            <a:endParaRPr lang="en-GB" sz="2000" dirty="0">
              <a:latin typeface="+mn-lt"/>
            </a:endParaRPr>
          </a:p>
          <a:p>
            <a:r>
              <a:rPr lang="en-GB" sz="2000" dirty="0">
                <a:latin typeface="+mn-lt"/>
              </a:rPr>
              <a:t>Education – skills – competence - …. </a:t>
            </a:r>
            <a:r>
              <a:rPr lang="en-GB" dirty="0">
                <a:latin typeface="+mn-lt"/>
              </a:rPr>
              <a:t>There are variations – but less than might be expected </a:t>
            </a:r>
            <a:endParaRPr lang="is-IS" dirty="0">
              <a:latin typeface="+mn-lt"/>
            </a:endParaRPr>
          </a:p>
        </p:txBody>
      </p:sp>
    </p:spTree>
    <p:extLst>
      <p:ext uri="{BB962C8B-B14F-4D97-AF65-F5344CB8AC3E}">
        <p14:creationId xmlns:p14="http://schemas.microsoft.com/office/powerpoint/2010/main" val="209782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Mynd 19" descr="Mynd sem inniheldur texti, skj�mynd&#10;&#10;Lýsing sjálfkrafa búin til">
            <a:extLst>
              <a:ext uri="{FF2B5EF4-FFF2-40B4-BE49-F238E27FC236}">
                <a16:creationId xmlns:a16="http://schemas.microsoft.com/office/drawing/2014/main" id="{5999DE16-18AF-8D55-A241-D29F2682B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528" y="1072433"/>
            <a:ext cx="2192009" cy="1351786"/>
          </a:xfrm>
          <a:prstGeom prst="rect">
            <a:avLst/>
          </a:prstGeom>
        </p:spPr>
      </p:pic>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t>Arenas for discussion 	– </a:t>
            </a:r>
            <a:r>
              <a:rPr lang="en-GB" sz="2000" dirty="0">
                <a:latin typeface="+mn-lt"/>
              </a:rPr>
              <a:t>Observations and challenges that inspire my comments and concerns.</a:t>
            </a:r>
            <a:endParaRPr lang="en-GB" sz="2000" b="1"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13</a:t>
            </a:fld>
            <a:endParaRPr lang="en-US" dirty="0"/>
          </a:p>
        </p:txBody>
      </p:sp>
      <p:grpSp>
        <p:nvGrpSpPr>
          <p:cNvPr id="39" name="Hópur 38">
            <a:extLst>
              <a:ext uri="{FF2B5EF4-FFF2-40B4-BE49-F238E27FC236}">
                <a16:creationId xmlns:a16="http://schemas.microsoft.com/office/drawing/2014/main" id="{AA309FD4-7FF5-A9A0-903F-ADEF1520EF8C}"/>
              </a:ext>
            </a:extLst>
          </p:cNvPr>
          <p:cNvGrpSpPr/>
          <p:nvPr/>
        </p:nvGrpSpPr>
        <p:grpSpPr>
          <a:xfrm>
            <a:off x="3562465" y="5207844"/>
            <a:ext cx="2160240" cy="2074953"/>
            <a:chOff x="3932423" y="1112758"/>
            <a:chExt cx="2160240" cy="2074953"/>
          </a:xfrm>
        </p:grpSpPr>
        <p:grpSp>
          <p:nvGrpSpPr>
            <p:cNvPr id="40" name="Hópur 39">
              <a:extLst>
                <a:ext uri="{FF2B5EF4-FFF2-40B4-BE49-F238E27FC236}">
                  <a16:creationId xmlns:a16="http://schemas.microsoft.com/office/drawing/2014/main" id="{F5994D2D-C379-85D7-3555-A49B28C60005}"/>
                </a:ext>
              </a:extLst>
            </p:cNvPr>
            <p:cNvGrpSpPr/>
            <p:nvPr/>
          </p:nvGrpSpPr>
          <p:grpSpPr>
            <a:xfrm>
              <a:off x="3932423" y="1112758"/>
              <a:ext cx="2160240" cy="2016224"/>
              <a:chOff x="1922469" y="2016785"/>
              <a:chExt cx="2160240" cy="2016224"/>
            </a:xfrm>
          </p:grpSpPr>
          <p:sp>
            <p:nvSpPr>
              <p:cNvPr id="42" name="Sporaskja 41">
                <a:extLst>
                  <a:ext uri="{FF2B5EF4-FFF2-40B4-BE49-F238E27FC236}">
                    <a16:creationId xmlns:a16="http://schemas.microsoft.com/office/drawing/2014/main" id="{FE4BDF18-9890-DB91-619B-3C32408C6479}"/>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3" name="Textarammi 42">
                <a:extLst>
                  <a:ext uri="{FF2B5EF4-FFF2-40B4-BE49-F238E27FC236}">
                    <a16:creationId xmlns:a16="http://schemas.microsoft.com/office/drawing/2014/main" id="{1FDF40FF-9F3E-288C-D253-91BCC07AA0C3}"/>
                  </a:ext>
                </a:extLst>
              </p:cNvPr>
              <p:cNvSpPr txBox="1"/>
              <p:nvPr/>
            </p:nvSpPr>
            <p:spPr>
              <a:xfrm>
                <a:off x="2356677" y="2226267"/>
                <a:ext cx="1518551" cy="646331"/>
              </a:xfrm>
              <a:prstGeom prst="rect">
                <a:avLst/>
              </a:prstGeom>
              <a:noFill/>
            </p:spPr>
            <p:txBody>
              <a:bodyPr wrap="square" rtlCol="0">
                <a:spAutoFit/>
              </a:bodyPr>
              <a:lstStyle/>
              <a:p>
                <a:r>
                  <a:rPr lang="en-GB" dirty="0"/>
                  <a:t>International discourse</a:t>
                </a:r>
                <a:endParaRPr lang="is-IS" dirty="0"/>
              </a:p>
            </p:txBody>
          </p:sp>
        </p:grpSp>
        <p:graphicFrame>
          <p:nvGraphicFramePr>
            <p:cNvPr id="41" name="Línurit 40">
              <a:extLst>
                <a:ext uri="{FF2B5EF4-FFF2-40B4-BE49-F238E27FC236}">
                  <a16:creationId xmlns:a16="http://schemas.microsoft.com/office/drawing/2014/main" id="{D088959B-BD66-DEEF-49A7-E9D55BB24A64}"/>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17" name="Rectangle 3">
            <a:extLst>
              <a:ext uri="{FF2B5EF4-FFF2-40B4-BE49-F238E27FC236}">
                <a16:creationId xmlns:a16="http://schemas.microsoft.com/office/drawing/2014/main" id="{D457645F-D911-A765-45CF-E3D07EADC89B}"/>
              </a:ext>
            </a:extLst>
          </p:cNvPr>
          <p:cNvSpPr txBox="1">
            <a:spLocks/>
          </p:cNvSpPr>
          <p:nvPr/>
        </p:nvSpPr>
        <p:spPr bwMode="auto">
          <a:xfrm rot="-5400000">
            <a:off x="-537625" y="3165493"/>
            <a:ext cx="1566062" cy="39939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2000" kern="0" dirty="0">
                <a:latin typeface="+mn-lt"/>
              </a:rPr>
              <a:t>World bank</a:t>
            </a:r>
          </a:p>
        </p:txBody>
      </p:sp>
      <p:sp>
        <p:nvSpPr>
          <p:cNvPr id="18" name="Rectangle 3">
            <a:extLst>
              <a:ext uri="{FF2B5EF4-FFF2-40B4-BE49-F238E27FC236}">
                <a16:creationId xmlns:a16="http://schemas.microsoft.com/office/drawing/2014/main" id="{25AFAD9A-9057-1CC8-0CE1-F33EFF0C9FB0}"/>
              </a:ext>
            </a:extLst>
          </p:cNvPr>
          <p:cNvSpPr txBox="1">
            <a:spLocks/>
          </p:cNvSpPr>
          <p:nvPr/>
        </p:nvSpPr>
        <p:spPr bwMode="auto">
          <a:xfrm>
            <a:off x="53926" y="1259897"/>
            <a:ext cx="7056784" cy="645612"/>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The international soft policy discourse is substantive and quite rich: UNESCO, World Bank, OECD, EU, CEDEFOP, NVL  ….</a:t>
            </a:r>
          </a:p>
        </p:txBody>
      </p:sp>
      <p:sp>
        <p:nvSpPr>
          <p:cNvPr id="4" name="Rectangle 3">
            <a:extLst>
              <a:ext uri="{FF2B5EF4-FFF2-40B4-BE49-F238E27FC236}">
                <a16:creationId xmlns:a16="http://schemas.microsoft.com/office/drawing/2014/main" id="{974E929D-0851-498F-C18E-9A870E901930}"/>
              </a:ext>
            </a:extLst>
          </p:cNvPr>
          <p:cNvSpPr txBox="1">
            <a:spLocks/>
          </p:cNvSpPr>
          <p:nvPr/>
        </p:nvSpPr>
        <p:spPr bwMode="auto">
          <a:xfrm>
            <a:off x="6144764" y="3085421"/>
            <a:ext cx="3202008" cy="707167"/>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2000" kern="0" dirty="0">
                <a:latin typeface="+mn-lt"/>
              </a:rPr>
              <a:t>EU 2023 Year of skills (</a:t>
            </a:r>
            <a:r>
              <a:rPr lang="en-GB" sz="2000" kern="0" dirty="0">
                <a:latin typeface="+mn-lt"/>
                <a:hlinkClick r:id="rId9"/>
              </a:rPr>
              <a:t>Closing 30.4.2024</a:t>
            </a:r>
            <a:r>
              <a:rPr lang="en-GB" sz="2000" kern="0" dirty="0">
                <a:latin typeface="+mn-lt"/>
              </a:rPr>
              <a:t>)</a:t>
            </a:r>
          </a:p>
        </p:txBody>
      </p:sp>
      <p:sp>
        <p:nvSpPr>
          <p:cNvPr id="5" name="Rectangle 3">
            <a:extLst>
              <a:ext uri="{FF2B5EF4-FFF2-40B4-BE49-F238E27FC236}">
                <a16:creationId xmlns:a16="http://schemas.microsoft.com/office/drawing/2014/main" id="{2BCEED3D-E284-D3BE-E187-E1409DAE2DE4}"/>
              </a:ext>
            </a:extLst>
          </p:cNvPr>
          <p:cNvSpPr txBox="1">
            <a:spLocks/>
          </p:cNvSpPr>
          <p:nvPr/>
        </p:nvSpPr>
        <p:spPr bwMode="auto">
          <a:xfrm rot="-5400000">
            <a:off x="5602905" y="6655402"/>
            <a:ext cx="1408748" cy="39939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2000" kern="0" dirty="0">
                <a:latin typeface="+mn-lt"/>
              </a:rPr>
              <a:t>CEDEFOP</a:t>
            </a:r>
          </a:p>
        </p:txBody>
      </p:sp>
      <p:sp>
        <p:nvSpPr>
          <p:cNvPr id="7" name="Rectangle 3">
            <a:extLst>
              <a:ext uri="{FF2B5EF4-FFF2-40B4-BE49-F238E27FC236}">
                <a16:creationId xmlns:a16="http://schemas.microsoft.com/office/drawing/2014/main" id="{08A3C50D-6A69-9D84-3814-08157AD19F99}"/>
              </a:ext>
            </a:extLst>
          </p:cNvPr>
          <p:cNvSpPr txBox="1">
            <a:spLocks/>
          </p:cNvSpPr>
          <p:nvPr/>
        </p:nvSpPr>
        <p:spPr bwMode="auto">
          <a:xfrm>
            <a:off x="24791" y="1928346"/>
            <a:ext cx="6138666" cy="614834"/>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2000" kern="0" dirty="0">
                <a:latin typeface="+mn-lt"/>
              </a:rPr>
              <a:t>UNESCO </a:t>
            </a:r>
            <a:r>
              <a:rPr lang="en-GB" sz="1400" b="1" dirty="0">
                <a:latin typeface="+mn-lt"/>
                <a:hlinkClick r:id="rId10"/>
              </a:rPr>
              <a:t>Transforming technical and vocational education and training for successful and just transitions: UNESCO strategy 2022-2029</a:t>
            </a:r>
            <a:endParaRPr lang="en-GB" sz="1400" kern="0" dirty="0">
              <a:latin typeface="+mn-lt"/>
            </a:endParaRPr>
          </a:p>
        </p:txBody>
      </p:sp>
      <p:sp>
        <p:nvSpPr>
          <p:cNvPr id="8" name="Rectangle 3">
            <a:extLst>
              <a:ext uri="{FF2B5EF4-FFF2-40B4-BE49-F238E27FC236}">
                <a16:creationId xmlns:a16="http://schemas.microsoft.com/office/drawing/2014/main" id="{1FC3FCF4-E905-B3D8-CAF1-976BB30F6F5B}"/>
              </a:ext>
            </a:extLst>
          </p:cNvPr>
          <p:cNvSpPr txBox="1">
            <a:spLocks/>
          </p:cNvSpPr>
          <p:nvPr/>
        </p:nvSpPr>
        <p:spPr bwMode="auto">
          <a:xfrm>
            <a:off x="2543868" y="2862516"/>
            <a:ext cx="2289700" cy="1138054"/>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2000" kern="0" dirty="0">
                <a:latin typeface="+mn-lt"/>
              </a:rPr>
              <a:t>NVL: </a:t>
            </a:r>
            <a:r>
              <a:rPr lang="en-GB" sz="1600" b="1" dirty="0">
                <a:latin typeface="+mn-lt"/>
              </a:rPr>
              <a:t>Vocational education and training of the present – a joint Nordic initiative 2023-25</a:t>
            </a:r>
            <a:r>
              <a:rPr lang="en-GB" sz="1600" kern="0" dirty="0">
                <a:latin typeface="+mn-lt"/>
              </a:rPr>
              <a:t> </a:t>
            </a:r>
          </a:p>
        </p:txBody>
      </p:sp>
      <p:pic>
        <p:nvPicPr>
          <p:cNvPr id="11" name="Mynd 10">
            <a:extLst>
              <a:ext uri="{FF2B5EF4-FFF2-40B4-BE49-F238E27FC236}">
                <a16:creationId xmlns:a16="http://schemas.microsoft.com/office/drawing/2014/main" id="{16A95DF9-AFE7-9903-E962-8F1F0F88DB70}"/>
              </a:ext>
            </a:extLst>
          </p:cNvPr>
          <p:cNvPicPr>
            <a:picLocks noChangeAspect="1"/>
          </p:cNvPicPr>
          <p:nvPr/>
        </p:nvPicPr>
        <p:blipFill>
          <a:blip r:embed="rId11"/>
          <a:stretch>
            <a:fillRect/>
          </a:stretch>
        </p:blipFill>
        <p:spPr>
          <a:xfrm>
            <a:off x="4707083" y="2539618"/>
            <a:ext cx="1285875" cy="1714500"/>
          </a:xfrm>
          <a:prstGeom prst="rect">
            <a:avLst/>
          </a:prstGeom>
        </p:spPr>
      </p:pic>
      <p:pic>
        <p:nvPicPr>
          <p:cNvPr id="12" name="Mynd 11">
            <a:extLst>
              <a:ext uri="{FF2B5EF4-FFF2-40B4-BE49-F238E27FC236}">
                <a16:creationId xmlns:a16="http://schemas.microsoft.com/office/drawing/2014/main" id="{A2D21489-AE9E-209C-AF1F-771461BCD61E}"/>
              </a:ext>
            </a:extLst>
          </p:cNvPr>
          <p:cNvPicPr>
            <a:picLocks noChangeAspect="1"/>
          </p:cNvPicPr>
          <p:nvPr/>
        </p:nvPicPr>
        <p:blipFill>
          <a:blip r:embed="rId12"/>
          <a:stretch>
            <a:fillRect/>
          </a:stretch>
        </p:blipFill>
        <p:spPr>
          <a:xfrm>
            <a:off x="2290663" y="5101851"/>
            <a:ext cx="1295400" cy="1725930"/>
          </a:xfrm>
          <a:prstGeom prst="rect">
            <a:avLst/>
          </a:prstGeom>
        </p:spPr>
      </p:pic>
      <p:pic>
        <p:nvPicPr>
          <p:cNvPr id="1026" name="Picture 2" descr="Artifact">
            <a:extLst>
              <a:ext uri="{FF2B5EF4-FFF2-40B4-BE49-F238E27FC236}">
                <a16:creationId xmlns:a16="http://schemas.microsoft.com/office/drawing/2014/main" id="{6E6378D6-5855-1FBD-33B1-E41B3F745E6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25903" y="5085867"/>
            <a:ext cx="1408748"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sual VGT8">
            <a:extLst>
              <a:ext uri="{FF2B5EF4-FFF2-40B4-BE49-F238E27FC236}">
                <a16:creationId xmlns:a16="http://schemas.microsoft.com/office/drawing/2014/main" id="{6A0B10A3-6377-04A5-7816-F088444A4BC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40653" y="3117595"/>
            <a:ext cx="1714286" cy="11428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xt generation skills intelligence for more learning and better ...">
            <a:extLst>
              <a:ext uri="{FF2B5EF4-FFF2-40B4-BE49-F238E27FC236}">
                <a16:creationId xmlns:a16="http://schemas.microsoft.com/office/drawing/2014/main" id="{87099965-04CC-C88C-EA88-C7887574D4F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42175" y="6078968"/>
            <a:ext cx="1057275" cy="1491615"/>
          </a:xfrm>
          <a:prstGeom prst="rect">
            <a:avLst/>
          </a:prstGeom>
          <a:noFill/>
          <a:extLst>
            <a:ext uri="{909E8E84-426E-40DD-AFC4-6F175D3DCCD1}">
              <a14:hiddenFill xmlns:a14="http://schemas.microsoft.com/office/drawing/2010/main">
                <a:solidFill>
                  <a:srgbClr val="FFFFFF"/>
                </a:solidFill>
              </a14:hiddenFill>
            </a:ext>
          </a:extLst>
        </p:spPr>
      </p:pic>
      <p:pic>
        <p:nvPicPr>
          <p:cNvPr id="22" name="Mynd 21" descr="Mynd sem inniheldur texti, skj�mynd&#10;&#10;Lýsing sjálfkrafa búin til">
            <a:extLst>
              <a:ext uri="{FF2B5EF4-FFF2-40B4-BE49-F238E27FC236}">
                <a16:creationId xmlns:a16="http://schemas.microsoft.com/office/drawing/2014/main" id="{1F6C4A73-646E-BE1B-F6BB-DD04531D62D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82889" y="3871036"/>
            <a:ext cx="3639058" cy="1642339"/>
          </a:xfrm>
          <a:prstGeom prst="rect">
            <a:avLst/>
          </a:prstGeom>
        </p:spPr>
      </p:pic>
      <p:pic>
        <p:nvPicPr>
          <p:cNvPr id="24" name="Mynd 23" descr="Mynd sem inniheldur fatna�ur, texti, einstaklingur, b�kasafn&#10;&#10;Lýsing sjálfkrafa búin til">
            <a:extLst>
              <a:ext uri="{FF2B5EF4-FFF2-40B4-BE49-F238E27FC236}">
                <a16:creationId xmlns:a16="http://schemas.microsoft.com/office/drawing/2014/main" id="{63C94233-8FB0-FC4E-4F75-B4F115F378F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99409" y="5528177"/>
            <a:ext cx="1409897" cy="2088648"/>
          </a:xfrm>
          <a:prstGeom prst="rect">
            <a:avLst/>
          </a:prstGeom>
        </p:spPr>
      </p:pic>
      <p:pic>
        <p:nvPicPr>
          <p:cNvPr id="26" name="Mynd 25" descr="Mynd sem inniheldur texti, skj�mynd&#10;&#10;Lýsing sjálfkrafa búin til">
            <a:extLst>
              <a:ext uri="{FF2B5EF4-FFF2-40B4-BE49-F238E27FC236}">
                <a16:creationId xmlns:a16="http://schemas.microsoft.com/office/drawing/2014/main" id="{08885146-F616-7DD6-9275-19BF42FD8EE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90741" y="5494263"/>
            <a:ext cx="2369675" cy="2045779"/>
          </a:xfrm>
          <a:prstGeom prst="rect">
            <a:avLst/>
          </a:prstGeom>
        </p:spPr>
      </p:pic>
      <p:pic>
        <p:nvPicPr>
          <p:cNvPr id="28" name="Mynd 27" descr="Mynd sem inniheldur texti, skj�mynd&#10;&#10;Lýsing sjálfkrafa búin til">
            <a:extLst>
              <a:ext uri="{FF2B5EF4-FFF2-40B4-BE49-F238E27FC236}">
                <a16:creationId xmlns:a16="http://schemas.microsoft.com/office/drawing/2014/main" id="{215EC6A6-C304-7B2D-E568-15027B274D5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8498" y="2942524"/>
            <a:ext cx="1929082" cy="1155068"/>
          </a:xfrm>
          <a:prstGeom prst="rect">
            <a:avLst/>
          </a:prstGeom>
        </p:spPr>
      </p:pic>
      <p:pic>
        <p:nvPicPr>
          <p:cNvPr id="32" name="Mynd 31">
            <a:extLst>
              <a:ext uri="{FF2B5EF4-FFF2-40B4-BE49-F238E27FC236}">
                <a16:creationId xmlns:a16="http://schemas.microsoft.com/office/drawing/2014/main" id="{689369E5-02EF-6F41-41D6-70A77D1A99B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7" y="4157184"/>
            <a:ext cx="8754697" cy="971686"/>
          </a:xfrm>
          <a:prstGeom prst="rect">
            <a:avLst/>
          </a:prstGeom>
          <a:ln w="25400">
            <a:solidFill>
              <a:schemeClr val="accent1"/>
            </a:solidFill>
          </a:ln>
        </p:spPr>
      </p:pic>
      <p:sp>
        <p:nvSpPr>
          <p:cNvPr id="3" name="Rectangle 3">
            <a:extLst>
              <a:ext uri="{FF2B5EF4-FFF2-40B4-BE49-F238E27FC236}">
                <a16:creationId xmlns:a16="http://schemas.microsoft.com/office/drawing/2014/main" id="{E6918CC4-8B90-4FFC-EB4B-3C442BD05FEB}"/>
              </a:ext>
            </a:extLst>
          </p:cNvPr>
          <p:cNvSpPr txBox="1">
            <a:spLocks/>
          </p:cNvSpPr>
          <p:nvPr/>
        </p:nvSpPr>
        <p:spPr bwMode="auto">
          <a:xfrm>
            <a:off x="2543868" y="4595797"/>
            <a:ext cx="772429" cy="39939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2000" kern="0" dirty="0">
                <a:latin typeface="+mn-lt"/>
              </a:rPr>
              <a:t>OECD</a:t>
            </a:r>
          </a:p>
        </p:txBody>
      </p:sp>
      <p:pic>
        <p:nvPicPr>
          <p:cNvPr id="14" name="Mynd 13" descr="Mynd sem inniheldur texti, skj�mynd&#10;&#10;Lýsing sjálfkrafa búin til">
            <a:extLst>
              <a:ext uri="{FF2B5EF4-FFF2-40B4-BE49-F238E27FC236}">
                <a16:creationId xmlns:a16="http://schemas.microsoft.com/office/drawing/2014/main" id="{A48C6F51-FAF0-C5E4-4533-59E30D0689F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714646" y="188801"/>
            <a:ext cx="8408891" cy="3720984"/>
          </a:xfrm>
          <a:prstGeom prst="rect">
            <a:avLst/>
          </a:prstGeom>
          <a:ln w="38100">
            <a:solidFill>
              <a:schemeClr val="tx2"/>
            </a:solidFill>
          </a:ln>
        </p:spPr>
      </p:pic>
      <p:pic>
        <p:nvPicPr>
          <p:cNvPr id="16" name="Mynd 15" descr="Mynd sem inniheldur texti, skj�mynd, hv�tur&#10;&#10;Lýsing sjálfkrafa búin til">
            <a:extLst>
              <a:ext uri="{FF2B5EF4-FFF2-40B4-BE49-F238E27FC236}">
                <a16:creationId xmlns:a16="http://schemas.microsoft.com/office/drawing/2014/main" id="{17263936-A626-016E-0F3B-6D339866885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779656" y="3076356"/>
            <a:ext cx="4938639" cy="1344355"/>
          </a:xfrm>
          <a:prstGeom prst="rect">
            <a:avLst/>
          </a:prstGeom>
          <a:solidFill>
            <a:schemeClr val="bg1"/>
          </a:solidFill>
          <a:ln w="41275">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p:spPr>
      </p:pic>
      <p:pic>
        <p:nvPicPr>
          <p:cNvPr id="13" name="Mynd 12" descr="Mynd sem inniheldur texti, skj�mynd, hv�tur&#10;&#10;Lýsing sjálfkrafa búin til">
            <a:extLst>
              <a:ext uri="{FF2B5EF4-FFF2-40B4-BE49-F238E27FC236}">
                <a16:creationId xmlns:a16="http://schemas.microsoft.com/office/drawing/2014/main" id="{C3A46120-0A1B-0579-54C8-8D0CC6C033D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817" y="1153549"/>
            <a:ext cx="7168563" cy="1705213"/>
          </a:xfrm>
          <a:prstGeom prst="rect">
            <a:avLst/>
          </a:prstGeom>
        </p:spPr>
      </p:pic>
      <p:pic>
        <p:nvPicPr>
          <p:cNvPr id="15" name="Mynd 14">
            <a:extLst>
              <a:ext uri="{FF2B5EF4-FFF2-40B4-BE49-F238E27FC236}">
                <a16:creationId xmlns:a16="http://schemas.microsoft.com/office/drawing/2014/main" id="{57EA73A9-E25A-A6EE-5CF0-1679221861D9}"/>
              </a:ext>
            </a:extLst>
          </p:cNvPr>
          <p:cNvPicPr>
            <a:picLocks noChangeAspect="1"/>
          </p:cNvPicPr>
          <p:nvPr/>
        </p:nvPicPr>
        <p:blipFill>
          <a:blip r:embed="rId24"/>
          <a:stretch>
            <a:fillRect/>
          </a:stretch>
        </p:blipFill>
        <p:spPr>
          <a:xfrm>
            <a:off x="-41750" y="5196548"/>
            <a:ext cx="1619250" cy="2157413"/>
          </a:xfrm>
          <a:prstGeom prst="rect">
            <a:avLst/>
          </a:prstGeom>
        </p:spPr>
      </p:pic>
    </p:spTree>
    <p:extLst>
      <p:ext uri="{BB962C8B-B14F-4D97-AF65-F5344CB8AC3E}">
        <p14:creationId xmlns:p14="http://schemas.microsoft.com/office/powerpoint/2010/main" val="25564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build="p" animBg="1"/>
      <p:bldP spid="4" grpId="0" animBg="1"/>
      <p:bldP spid="5" grpId="0" animBg="1"/>
      <p:bldP spid="7" grpId="0" animBg="1"/>
      <p:bldP spid="8"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t>	– </a:t>
            </a:r>
            <a:r>
              <a:rPr lang="en-GB" sz="2000" dirty="0">
                <a:latin typeface="+mn-lt"/>
              </a:rPr>
              <a:t>The research community</a:t>
            </a:r>
            <a:endParaRPr lang="en-GB" sz="2000" b="1"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14</a:t>
            </a:fld>
            <a:endParaRPr lang="en-US" dirty="0"/>
          </a:p>
        </p:txBody>
      </p:sp>
      <p:grpSp>
        <p:nvGrpSpPr>
          <p:cNvPr id="34" name="Hópur 33">
            <a:extLst>
              <a:ext uri="{FF2B5EF4-FFF2-40B4-BE49-F238E27FC236}">
                <a16:creationId xmlns:a16="http://schemas.microsoft.com/office/drawing/2014/main" id="{CA30637E-E646-9A49-697A-44A97A4866FE}"/>
              </a:ext>
            </a:extLst>
          </p:cNvPr>
          <p:cNvGrpSpPr/>
          <p:nvPr/>
        </p:nvGrpSpPr>
        <p:grpSpPr>
          <a:xfrm>
            <a:off x="1666241" y="4049695"/>
            <a:ext cx="2160240" cy="2074953"/>
            <a:chOff x="3932423" y="1112758"/>
            <a:chExt cx="2160240" cy="2074953"/>
          </a:xfrm>
        </p:grpSpPr>
        <p:grpSp>
          <p:nvGrpSpPr>
            <p:cNvPr id="35" name="Hópur 34">
              <a:extLst>
                <a:ext uri="{FF2B5EF4-FFF2-40B4-BE49-F238E27FC236}">
                  <a16:creationId xmlns:a16="http://schemas.microsoft.com/office/drawing/2014/main" id="{DC7DB1A5-9810-B28E-FE97-DDEFBA5DA705}"/>
                </a:ext>
              </a:extLst>
            </p:cNvPr>
            <p:cNvGrpSpPr/>
            <p:nvPr/>
          </p:nvGrpSpPr>
          <p:grpSpPr>
            <a:xfrm>
              <a:off x="3932423" y="1112758"/>
              <a:ext cx="2160240" cy="2016224"/>
              <a:chOff x="1922469" y="2016785"/>
              <a:chExt cx="2160240" cy="2016224"/>
            </a:xfrm>
          </p:grpSpPr>
          <p:sp>
            <p:nvSpPr>
              <p:cNvPr id="37" name="Sporaskja 36">
                <a:extLst>
                  <a:ext uri="{FF2B5EF4-FFF2-40B4-BE49-F238E27FC236}">
                    <a16:creationId xmlns:a16="http://schemas.microsoft.com/office/drawing/2014/main" id="{ED14BF39-3AE2-981F-D6D7-2680B4E8319A}"/>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8" name="Textarammi 37">
                <a:extLst>
                  <a:ext uri="{FF2B5EF4-FFF2-40B4-BE49-F238E27FC236}">
                    <a16:creationId xmlns:a16="http://schemas.microsoft.com/office/drawing/2014/main" id="{B3B79010-97CE-9694-DA12-77A015DFAB31}"/>
                  </a:ext>
                </a:extLst>
              </p:cNvPr>
              <p:cNvSpPr txBox="1"/>
              <p:nvPr/>
            </p:nvSpPr>
            <p:spPr>
              <a:xfrm>
                <a:off x="2356678" y="2226267"/>
                <a:ext cx="1224136" cy="369332"/>
              </a:xfrm>
              <a:prstGeom prst="rect">
                <a:avLst/>
              </a:prstGeom>
              <a:noFill/>
            </p:spPr>
            <p:txBody>
              <a:bodyPr wrap="square" rtlCol="0">
                <a:spAutoFit/>
              </a:bodyPr>
              <a:lstStyle/>
              <a:p>
                <a:r>
                  <a:rPr lang="en-GB" dirty="0"/>
                  <a:t>Academia</a:t>
                </a:r>
                <a:endParaRPr lang="is-IS" dirty="0"/>
              </a:p>
            </p:txBody>
          </p:sp>
        </p:grpSp>
        <p:graphicFrame>
          <p:nvGraphicFramePr>
            <p:cNvPr id="36" name="Línurit 35">
              <a:extLst>
                <a:ext uri="{FF2B5EF4-FFF2-40B4-BE49-F238E27FC236}">
                  <a16:creationId xmlns:a16="http://schemas.microsoft.com/office/drawing/2014/main" id="{40B073DA-222A-240C-D84D-83914132233D}"/>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52" name="Rectangle 3">
            <a:extLst>
              <a:ext uri="{FF2B5EF4-FFF2-40B4-BE49-F238E27FC236}">
                <a16:creationId xmlns:a16="http://schemas.microsoft.com/office/drawing/2014/main" id="{1CC2DEEE-EE03-82E4-0447-64B84631E58E}"/>
              </a:ext>
            </a:extLst>
          </p:cNvPr>
          <p:cNvSpPr txBox="1">
            <a:spLocks/>
          </p:cNvSpPr>
          <p:nvPr/>
        </p:nvSpPr>
        <p:spPr bwMode="auto">
          <a:xfrm>
            <a:off x="5592787" y="1672591"/>
            <a:ext cx="3384376" cy="208600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Interaction within the community seems to be lively with journals and  conferences. </a:t>
            </a:r>
          </a:p>
          <a:p>
            <a:pPr marL="0" indent="0">
              <a:buFont typeface="Arial" charset="0"/>
              <a:buNone/>
            </a:pPr>
            <a:r>
              <a:rPr lang="en-GB" sz="1800" kern="0" dirty="0">
                <a:latin typeface="+mn-lt"/>
              </a:rPr>
              <a:t>Academia is surprisingly fragmented but probably interacts more than any of the other discourse spheres. </a:t>
            </a:r>
          </a:p>
        </p:txBody>
      </p:sp>
      <p:sp>
        <p:nvSpPr>
          <p:cNvPr id="5" name="Rectangle 3">
            <a:extLst>
              <a:ext uri="{FF2B5EF4-FFF2-40B4-BE49-F238E27FC236}">
                <a16:creationId xmlns:a16="http://schemas.microsoft.com/office/drawing/2014/main" id="{BDC08907-9A07-ECD8-4FA0-42A7D888AEAA}"/>
              </a:ext>
            </a:extLst>
          </p:cNvPr>
          <p:cNvSpPr txBox="1">
            <a:spLocks/>
          </p:cNvSpPr>
          <p:nvPr/>
        </p:nvSpPr>
        <p:spPr bwMode="auto">
          <a:xfrm>
            <a:off x="4558613" y="4443843"/>
            <a:ext cx="4850598" cy="2640004"/>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Dimensions of fragmentation – and these are really important.</a:t>
            </a:r>
          </a:p>
          <a:p>
            <a:pPr marL="0" indent="0">
              <a:buFont typeface="Arial" charset="0"/>
              <a:buNone/>
            </a:pPr>
            <a:endParaRPr lang="en-GB" sz="1800" kern="0" dirty="0">
              <a:latin typeface="+mn-lt"/>
            </a:endParaRPr>
          </a:p>
          <a:p>
            <a:pPr marL="0" indent="0">
              <a:buFont typeface="Arial" charset="0"/>
              <a:buNone/>
            </a:pPr>
            <a:r>
              <a:rPr lang="en-GB" sz="1800" kern="0" dirty="0">
                <a:latin typeface="+mn-lt"/>
              </a:rPr>
              <a:t>Background participants :</a:t>
            </a:r>
          </a:p>
          <a:p>
            <a:r>
              <a:rPr lang="en-GB" sz="1800" kern="0" dirty="0"/>
              <a:t>Have different foci – areas of interest </a:t>
            </a:r>
          </a:p>
          <a:p>
            <a:r>
              <a:rPr lang="en-GB" sz="1800" kern="0" dirty="0"/>
              <a:t>Come from different vocational fields </a:t>
            </a:r>
          </a:p>
          <a:p>
            <a:r>
              <a:rPr lang="en-GB" sz="1800" kern="0" dirty="0">
                <a:latin typeface="+mn-lt"/>
              </a:rPr>
              <a:t>Come from different academic fields</a:t>
            </a:r>
          </a:p>
          <a:p>
            <a:r>
              <a:rPr lang="en-GB" sz="1800" kern="0" dirty="0">
                <a:latin typeface="+mn-lt"/>
              </a:rPr>
              <a:t>Have very different roots in the VET+ system</a:t>
            </a:r>
          </a:p>
        </p:txBody>
      </p:sp>
      <p:sp>
        <p:nvSpPr>
          <p:cNvPr id="7" name="Rectangle 3">
            <a:extLst>
              <a:ext uri="{FF2B5EF4-FFF2-40B4-BE49-F238E27FC236}">
                <a16:creationId xmlns:a16="http://schemas.microsoft.com/office/drawing/2014/main" id="{3457F776-459E-508E-322A-AC0E9A5D78E1}"/>
              </a:ext>
            </a:extLst>
          </p:cNvPr>
          <p:cNvSpPr txBox="1">
            <a:spLocks/>
          </p:cNvSpPr>
          <p:nvPr/>
        </p:nvSpPr>
        <p:spPr bwMode="auto">
          <a:xfrm>
            <a:off x="336203" y="1233726"/>
            <a:ext cx="4418550" cy="153200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Large number of journals, conferences – and an active research community: </a:t>
            </a:r>
          </a:p>
          <a:p>
            <a:pPr marL="0" indent="0">
              <a:buFont typeface="Arial" charset="0"/>
              <a:buNone/>
            </a:pPr>
            <a:r>
              <a:rPr lang="en-GB" sz="1800" kern="0" dirty="0">
                <a:latin typeface="+mn-lt"/>
              </a:rPr>
              <a:t>Scopus gives   ̴1200 titles per year using “vocational education”. </a:t>
            </a:r>
            <a:r>
              <a:rPr lang="en-GB" sz="1600" kern="0" dirty="0">
                <a:latin typeface="+mn-lt"/>
              </a:rPr>
              <a:t>(But somewhat complicated to define)</a:t>
            </a:r>
          </a:p>
        </p:txBody>
      </p:sp>
    </p:spTree>
    <p:extLst>
      <p:ext uri="{BB962C8B-B14F-4D97-AF65-F5344CB8AC3E}">
        <p14:creationId xmlns:p14="http://schemas.microsoft.com/office/powerpoint/2010/main" val="428967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t>	– </a:t>
            </a:r>
            <a:r>
              <a:rPr lang="en-GB" sz="2000" dirty="0">
                <a:latin typeface="+mn-lt"/>
              </a:rPr>
              <a:t>The VET system and the idea</a:t>
            </a:r>
            <a:endParaRPr lang="en-GB" sz="2000" b="1"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15</a:t>
            </a:fld>
            <a:endParaRPr lang="en-US" dirty="0"/>
          </a:p>
        </p:txBody>
      </p:sp>
      <p:grpSp>
        <p:nvGrpSpPr>
          <p:cNvPr id="3" name="Hópur 2">
            <a:extLst>
              <a:ext uri="{FF2B5EF4-FFF2-40B4-BE49-F238E27FC236}">
                <a16:creationId xmlns:a16="http://schemas.microsoft.com/office/drawing/2014/main" id="{998B703C-869E-A539-7900-EE7A88A681D0}"/>
              </a:ext>
            </a:extLst>
          </p:cNvPr>
          <p:cNvGrpSpPr/>
          <p:nvPr/>
        </p:nvGrpSpPr>
        <p:grpSpPr>
          <a:xfrm>
            <a:off x="3958692" y="1139753"/>
            <a:ext cx="2160240" cy="2074953"/>
            <a:chOff x="3932423" y="1112758"/>
            <a:chExt cx="2160240" cy="2074953"/>
          </a:xfrm>
        </p:grpSpPr>
        <p:grpSp>
          <p:nvGrpSpPr>
            <p:cNvPr id="14" name="Hópur 13">
              <a:extLst>
                <a:ext uri="{FF2B5EF4-FFF2-40B4-BE49-F238E27FC236}">
                  <a16:creationId xmlns:a16="http://schemas.microsoft.com/office/drawing/2014/main" id="{768B7000-806B-F262-ACF3-C50720CFDEC6}"/>
                </a:ext>
              </a:extLst>
            </p:cNvPr>
            <p:cNvGrpSpPr/>
            <p:nvPr/>
          </p:nvGrpSpPr>
          <p:grpSpPr>
            <a:xfrm>
              <a:off x="3932423" y="1112758"/>
              <a:ext cx="2160240" cy="2016224"/>
              <a:chOff x="1922469" y="2016785"/>
              <a:chExt cx="2160240" cy="2016224"/>
            </a:xfrm>
          </p:grpSpPr>
          <p:sp>
            <p:nvSpPr>
              <p:cNvPr id="15" name="Sporaskja 14">
                <a:extLst>
                  <a:ext uri="{FF2B5EF4-FFF2-40B4-BE49-F238E27FC236}">
                    <a16:creationId xmlns:a16="http://schemas.microsoft.com/office/drawing/2014/main" id="{C4E8207F-508B-1C41-5689-58F0AE063800}"/>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6" name="Textarammi 15">
                <a:extLst>
                  <a:ext uri="{FF2B5EF4-FFF2-40B4-BE49-F238E27FC236}">
                    <a16:creationId xmlns:a16="http://schemas.microsoft.com/office/drawing/2014/main" id="{B141D4CC-28C8-0D89-C506-F1123B4682F9}"/>
                  </a:ext>
                </a:extLst>
              </p:cNvPr>
              <p:cNvSpPr txBox="1"/>
              <p:nvPr/>
            </p:nvSpPr>
            <p:spPr>
              <a:xfrm>
                <a:off x="2390521" y="2121517"/>
                <a:ext cx="1224136" cy="923330"/>
              </a:xfrm>
              <a:prstGeom prst="rect">
                <a:avLst/>
              </a:prstGeom>
              <a:noFill/>
            </p:spPr>
            <p:txBody>
              <a:bodyPr wrap="square" rtlCol="0">
                <a:spAutoFit/>
              </a:bodyPr>
              <a:lstStyle/>
              <a:p>
                <a:r>
                  <a:rPr lang="en-GB" dirty="0"/>
                  <a:t>VET- institution – the idea</a:t>
                </a:r>
                <a:endParaRPr lang="is-IS" dirty="0"/>
              </a:p>
            </p:txBody>
          </p:sp>
        </p:grpSp>
        <p:graphicFrame>
          <p:nvGraphicFramePr>
            <p:cNvPr id="32" name="Línurit 31">
              <a:extLst>
                <a:ext uri="{FF2B5EF4-FFF2-40B4-BE49-F238E27FC236}">
                  <a16:creationId xmlns:a16="http://schemas.microsoft.com/office/drawing/2014/main" id="{5102111D-39FE-5BD8-7AA1-757CFD39C1A7}"/>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4" name="Hópur 3">
            <a:extLst>
              <a:ext uri="{FF2B5EF4-FFF2-40B4-BE49-F238E27FC236}">
                <a16:creationId xmlns:a16="http://schemas.microsoft.com/office/drawing/2014/main" id="{A6E5449D-7CD1-57FC-55A5-A848D6F7136F}"/>
              </a:ext>
            </a:extLst>
          </p:cNvPr>
          <p:cNvGrpSpPr/>
          <p:nvPr/>
        </p:nvGrpSpPr>
        <p:grpSpPr>
          <a:xfrm>
            <a:off x="1864751" y="1914278"/>
            <a:ext cx="2160240" cy="2074953"/>
            <a:chOff x="3932423" y="1112758"/>
            <a:chExt cx="2160240" cy="2074953"/>
          </a:xfrm>
        </p:grpSpPr>
        <p:grpSp>
          <p:nvGrpSpPr>
            <p:cNvPr id="5" name="Hópur 4">
              <a:extLst>
                <a:ext uri="{FF2B5EF4-FFF2-40B4-BE49-F238E27FC236}">
                  <a16:creationId xmlns:a16="http://schemas.microsoft.com/office/drawing/2014/main" id="{369891FE-0A80-F605-7933-1931AB581E8B}"/>
                </a:ext>
              </a:extLst>
            </p:cNvPr>
            <p:cNvGrpSpPr/>
            <p:nvPr/>
          </p:nvGrpSpPr>
          <p:grpSpPr>
            <a:xfrm>
              <a:off x="3932423" y="1112758"/>
              <a:ext cx="2160240" cy="2016224"/>
              <a:chOff x="1922469" y="2016785"/>
              <a:chExt cx="2160240" cy="2016224"/>
            </a:xfrm>
          </p:grpSpPr>
          <p:sp>
            <p:nvSpPr>
              <p:cNvPr id="10" name="Sporaskja 9">
                <a:extLst>
                  <a:ext uri="{FF2B5EF4-FFF2-40B4-BE49-F238E27FC236}">
                    <a16:creationId xmlns:a16="http://schemas.microsoft.com/office/drawing/2014/main" id="{6C75B6F9-83CA-EF7A-6633-95DD267CB4EE}"/>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arammi 11">
                <a:extLst>
                  <a:ext uri="{FF2B5EF4-FFF2-40B4-BE49-F238E27FC236}">
                    <a16:creationId xmlns:a16="http://schemas.microsoft.com/office/drawing/2014/main" id="{3E26415C-B3AE-5B6B-ED64-4BDF0CAC7C73}"/>
                  </a:ext>
                </a:extLst>
              </p:cNvPr>
              <p:cNvSpPr txBox="1"/>
              <p:nvPr/>
            </p:nvSpPr>
            <p:spPr>
              <a:xfrm>
                <a:off x="2150254" y="2250947"/>
                <a:ext cx="1464403" cy="923330"/>
              </a:xfrm>
              <a:prstGeom prst="rect">
                <a:avLst/>
              </a:prstGeom>
              <a:noFill/>
            </p:spPr>
            <p:txBody>
              <a:bodyPr wrap="square" rtlCol="0">
                <a:spAutoFit/>
              </a:bodyPr>
              <a:lstStyle/>
              <a:p>
                <a:r>
                  <a:rPr lang="en-GB" dirty="0"/>
                  <a:t>Students, teachers, </a:t>
                </a:r>
              </a:p>
              <a:p>
                <a:r>
                  <a:rPr lang="en-GB" dirty="0"/>
                  <a:t>mentors</a:t>
                </a:r>
                <a:endParaRPr lang="is-IS" dirty="0"/>
              </a:p>
            </p:txBody>
          </p:sp>
        </p:grpSp>
        <p:graphicFrame>
          <p:nvGraphicFramePr>
            <p:cNvPr id="8" name="Línurit 7">
              <a:extLst>
                <a:ext uri="{FF2B5EF4-FFF2-40B4-BE49-F238E27FC236}">
                  <a16:creationId xmlns:a16="http://schemas.microsoft.com/office/drawing/2014/main" id="{20972B60-1876-0664-56C6-6A0D73CAEB4E}"/>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51" name="Rectangle 3">
            <a:extLst>
              <a:ext uri="{FF2B5EF4-FFF2-40B4-BE49-F238E27FC236}">
                <a16:creationId xmlns:a16="http://schemas.microsoft.com/office/drawing/2014/main" id="{076B400E-FADC-82F2-AB06-DA15FF4146DE}"/>
              </a:ext>
            </a:extLst>
          </p:cNvPr>
          <p:cNvSpPr txBox="1">
            <a:spLocks/>
          </p:cNvSpPr>
          <p:nvPr/>
        </p:nvSpPr>
        <p:spPr bwMode="auto">
          <a:xfrm>
            <a:off x="98698" y="1207111"/>
            <a:ext cx="2596002" cy="707167"/>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2000" kern="0" dirty="0">
                <a:latin typeface="+mn-lt"/>
              </a:rPr>
              <a:t>Number of people involved? In Europe? </a:t>
            </a:r>
          </a:p>
        </p:txBody>
      </p:sp>
      <p:sp>
        <p:nvSpPr>
          <p:cNvPr id="7" name="Rectangle 3">
            <a:extLst>
              <a:ext uri="{FF2B5EF4-FFF2-40B4-BE49-F238E27FC236}">
                <a16:creationId xmlns:a16="http://schemas.microsoft.com/office/drawing/2014/main" id="{C4D19B08-B1B4-A36A-10BA-FF043B95019A}"/>
              </a:ext>
            </a:extLst>
          </p:cNvPr>
          <p:cNvSpPr txBox="1">
            <a:spLocks/>
          </p:cNvSpPr>
          <p:nvPr/>
        </p:nvSpPr>
        <p:spPr bwMode="auto">
          <a:xfrm>
            <a:off x="4774637" y="4294255"/>
            <a:ext cx="4706582" cy="92261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Dimensions of discourse fragmentation: countries, level within the system, occupations, background of people, …</a:t>
            </a:r>
          </a:p>
        </p:txBody>
      </p:sp>
      <p:sp>
        <p:nvSpPr>
          <p:cNvPr id="18" name="Rectangle 3">
            <a:extLst>
              <a:ext uri="{FF2B5EF4-FFF2-40B4-BE49-F238E27FC236}">
                <a16:creationId xmlns:a16="http://schemas.microsoft.com/office/drawing/2014/main" id="{BCAB3396-5C3C-2B22-05A3-A7D6CBA7955B}"/>
              </a:ext>
            </a:extLst>
          </p:cNvPr>
          <p:cNvSpPr txBox="1">
            <a:spLocks/>
          </p:cNvSpPr>
          <p:nvPr/>
        </p:nvSpPr>
        <p:spPr bwMode="auto">
          <a:xfrm>
            <a:off x="1704355" y="5671328"/>
            <a:ext cx="5259673" cy="103341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Thinking about development:</a:t>
            </a:r>
          </a:p>
          <a:p>
            <a:pPr marL="0" indent="0">
              <a:buFont typeface="Arial" charset="0"/>
              <a:buNone/>
            </a:pPr>
            <a:r>
              <a:rPr lang="en-GB" sz="1800" kern="0" dirty="0">
                <a:latin typeface="+mn-lt"/>
              </a:rPr>
              <a:t>What affects the content and form of these arenas?</a:t>
            </a:r>
          </a:p>
          <a:p>
            <a:pPr marL="0" indent="0">
              <a:buFont typeface="Arial" charset="0"/>
              <a:buNone/>
            </a:pPr>
            <a:r>
              <a:rPr lang="en-GB" sz="1800" kern="0" dirty="0">
                <a:latin typeface="+mn-lt"/>
              </a:rPr>
              <a:t>How effective is this influence? And how timely? </a:t>
            </a:r>
          </a:p>
        </p:txBody>
      </p:sp>
    </p:spTree>
    <p:extLst>
      <p:ext uri="{BB962C8B-B14F-4D97-AF65-F5344CB8AC3E}">
        <p14:creationId xmlns:p14="http://schemas.microsoft.com/office/powerpoint/2010/main" val="30245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t>		– </a:t>
            </a:r>
            <a:r>
              <a:rPr lang="en-GB" sz="2000" dirty="0">
                <a:latin typeface="+mn-lt"/>
              </a:rPr>
              <a:t>Industry – the world of work</a:t>
            </a:r>
            <a:endParaRPr lang="en-GB" sz="2000" b="1"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16</a:t>
            </a:fld>
            <a:endParaRPr lang="en-US" dirty="0"/>
          </a:p>
        </p:txBody>
      </p:sp>
      <p:grpSp>
        <p:nvGrpSpPr>
          <p:cNvPr id="44" name="Hópur 43">
            <a:extLst>
              <a:ext uri="{FF2B5EF4-FFF2-40B4-BE49-F238E27FC236}">
                <a16:creationId xmlns:a16="http://schemas.microsoft.com/office/drawing/2014/main" id="{E7C688FC-80CE-CAD5-6F29-41452FDDE657}"/>
              </a:ext>
            </a:extLst>
          </p:cNvPr>
          <p:cNvGrpSpPr/>
          <p:nvPr/>
        </p:nvGrpSpPr>
        <p:grpSpPr>
          <a:xfrm>
            <a:off x="5830979" y="5007751"/>
            <a:ext cx="2160240" cy="2074953"/>
            <a:chOff x="3932423" y="1112758"/>
            <a:chExt cx="2160240" cy="2074953"/>
          </a:xfrm>
        </p:grpSpPr>
        <p:grpSp>
          <p:nvGrpSpPr>
            <p:cNvPr id="45" name="Hópur 44">
              <a:extLst>
                <a:ext uri="{FF2B5EF4-FFF2-40B4-BE49-F238E27FC236}">
                  <a16:creationId xmlns:a16="http://schemas.microsoft.com/office/drawing/2014/main" id="{B2F0196F-967B-013A-C719-17E13BE1C0FD}"/>
                </a:ext>
              </a:extLst>
            </p:cNvPr>
            <p:cNvGrpSpPr/>
            <p:nvPr/>
          </p:nvGrpSpPr>
          <p:grpSpPr>
            <a:xfrm>
              <a:off x="3932423" y="1112758"/>
              <a:ext cx="2160240" cy="2016224"/>
              <a:chOff x="1922469" y="2016785"/>
              <a:chExt cx="2160240" cy="2016224"/>
            </a:xfrm>
          </p:grpSpPr>
          <p:sp>
            <p:nvSpPr>
              <p:cNvPr id="47" name="Sporaskja 46">
                <a:extLst>
                  <a:ext uri="{FF2B5EF4-FFF2-40B4-BE49-F238E27FC236}">
                    <a16:creationId xmlns:a16="http://schemas.microsoft.com/office/drawing/2014/main" id="{0DD822BF-9E4B-0EDE-7C37-1DDE660A55DE}"/>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8" name="Textarammi 47">
                <a:extLst>
                  <a:ext uri="{FF2B5EF4-FFF2-40B4-BE49-F238E27FC236}">
                    <a16:creationId xmlns:a16="http://schemas.microsoft.com/office/drawing/2014/main" id="{E724A804-7E09-C035-FE6C-102D6C84A8B4}"/>
                  </a:ext>
                </a:extLst>
              </p:cNvPr>
              <p:cNvSpPr txBox="1"/>
              <p:nvPr/>
            </p:nvSpPr>
            <p:spPr>
              <a:xfrm>
                <a:off x="2356677" y="2226267"/>
                <a:ext cx="1518551" cy="369332"/>
              </a:xfrm>
              <a:prstGeom prst="rect">
                <a:avLst/>
              </a:prstGeom>
              <a:noFill/>
            </p:spPr>
            <p:txBody>
              <a:bodyPr wrap="square" rtlCol="0">
                <a:spAutoFit/>
              </a:bodyPr>
              <a:lstStyle/>
              <a:p>
                <a:r>
                  <a:rPr lang="en-GB" dirty="0"/>
                  <a:t>Industry</a:t>
                </a:r>
                <a:endParaRPr lang="is-IS" dirty="0"/>
              </a:p>
            </p:txBody>
          </p:sp>
        </p:grpSp>
        <p:graphicFrame>
          <p:nvGraphicFramePr>
            <p:cNvPr id="46" name="Línurit 45">
              <a:extLst>
                <a:ext uri="{FF2B5EF4-FFF2-40B4-BE49-F238E27FC236}">
                  <a16:creationId xmlns:a16="http://schemas.microsoft.com/office/drawing/2014/main" id="{BC479936-396E-D9E8-E0A6-32CE5EAC98A3}"/>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54" name="Rectangle 3">
            <a:extLst>
              <a:ext uri="{FF2B5EF4-FFF2-40B4-BE49-F238E27FC236}">
                <a16:creationId xmlns:a16="http://schemas.microsoft.com/office/drawing/2014/main" id="{836F0F22-F5DF-99E6-E549-0B48AE3C93CF}"/>
              </a:ext>
            </a:extLst>
          </p:cNvPr>
          <p:cNvSpPr txBox="1">
            <a:spLocks/>
          </p:cNvSpPr>
          <p:nvPr/>
        </p:nvSpPr>
        <p:spPr bwMode="auto">
          <a:xfrm>
            <a:off x="510364" y="1720180"/>
            <a:ext cx="3540111" cy="408039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1800" kern="0" dirty="0"/>
              <a:t>Does industry listen to any of the other circles? Should it?</a:t>
            </a:r>
          </a:p>
          <a:p>
            <a:pPr marL="0" indent="0">
              <a:buFont typeface="Arial" charset="0"/>
              <a:buNone/>
            </a:pPr>
            <a:r>
              <a:rPr lang="en-GB" sz="1800" kern="0" dirty="0">
                <a:latin typeface="+mn-lt"/>
              </a:rPr>
              <a:t>What are the explicit interests of industry? WoW.</a:t>
            </a:r>
          </a:p>
          <a:p>
            <a:pPr marL="0" indent="0">
              <a:buFont typeface="Arial" charset="0"/>
              <a:buNone/>
            </a:pPr>
            <a:r>
              <a:rPr lang="en-GB" sz="1800" kern="0" dirty="0">
                <a:latin typeface="+mn-lt"/>
              </a:rPr>
              <a:t>What are the implicit interests of industry?</a:t>
            </a:r>
          </a:p>
          <a:p>
            <a:pPr marL="0" indent="0">
              <a:buFont typeface="Arial" charset="0"/>
              <a:buNone/>
            </a:pPr>
            <a:r>
              <a:rPr lang="en-GB" sz="1800" kern="0" dirty="0">
                <a:latin typeface="+mn-lt"/>
              </a:rPr>
              <a:t>How influential is industry in the development of VET – and through what mechanism?</a:t>
            </a:r>
          </a:p>
          <a:p>
            <a:pPr marL="0" indent="0">
              <a:buFont typeface="Arial" charset="0"/>
              <a:buNone/>
            </a:pPr>
            <a:r>
              <a:rPr lang="en-GB" sz="1800" kern="0" dirty="0">
                <a:latin typeface="+mn-lt"/>
              </a:rPr>
              <a:t>How diverse is industry?</a:t>
            </a:r>
          </a:p>
          <a:p>
            <a:pPr marL="0" indent="0">
              <a:buFont typeface="Arial" charset="0"/>
              <a:buNone/>
            </a:pPr>
            <a:r>
              <a:rPr lang="en-GB" sz="1800" kern="0" dirty="0">
                <a:latin typeface="+mn-lt"/>
              </a:rPr>
              <a:t>	In terms of composition</a:t>
            </a:r>
          </a:p>
          <a:p>
            <a:pPr marL="0" indent="0">
              <a:buFont typeface="Arial" charset="0"/>
              <a:buNone/>
            </a:pPr>
            <a:r>
              <a:rPr lang="en-GB" sz="1800" kern="0" dirty="0">
                <a:latin typeface="+mn-lt"/>
              </a:rPr>
              <a:t>	In terms of developments</a:t>
            </a:r>
          </a:p>
          <a:p>
            <a:pPr marL="0" indent="0">
              <a:buFont typeface="Arial" charset="0"/>
              <a:buNone/>
            </a:pPr>
            <a:r>
              <a:rPr lang="en-GB" sz="1800" kern="0" dirty="0">
                <a:latin typeface="+mn-lt"/>
              </a:rPr>
              <a:t>	In terms capacity </a:t>
            </a:r>
          </a:p>
        </p:txBody>
      </p:sp>
      <p:grpSp>
        <p:nvGrpSpPr>
          <p:cNvPr id="5" name="Hópur 4">
            <a:extLst>
              <a:ext uri="{FF2B5EF4-FFF2-40B4-BE49-F238E27FC236}">
                <a16:creationId xmlns:a16="http://schemas.microsoft.com/office/drawing/2014/main" id="{93B95A28-CAEB-CEC7-50E7-332F5CF2DBD2}"/>
              </a:ext>
            </a:extLst>
          </p:cNvPr>
          <p:cNvGrpSpPr/>
          <p:nvPr/>
        </p:nvGrpSpPr>
        <p:grpSpPr>
          <a:xfrm>
            <a:off x="4728691" y="2728292"/>
            <a:ext cx="4536504" cy="4464496"/>
            <a:chOff x="4728691" y="2728292"/>
            <a:chExt cx="4536504" cy="4464496"/>
          </a:xfrm>
          <a:solidFill>
            <a:schemeClr val="accent1">
              <a:lumMod val="20000"/>
              <a:lumOff val="80000"/>
              <a:alpha val="8000"/>
            </a:schemeClr>
          </a:solidFill>
        </p:grpSpPr>
        <p:sp>
          <p:nvSpPr>
            <p:cNvPr id="3" name="Sporaskja 2">
              <a:extLst>
                <a:ext uri="{FF2B5EF4-FFF2-40B4-BE49-F238E27FC236}">
                  <a16:creationId xmlns:a16="http://schemas.microsoft.com/office/drawing/2014/main" id="{0962D122-A2CA-DED5-13D2-8BBEE3CDFF67}"/>
                </a:ext>
              </a:extLst>
            </p:cNvPr>
            <p:cNvSpPr/>
            <p:nvPr/>
          </p:nvSpPr>
          <p:spPr>
            <a:xfrm>
              <a:off x="4728691" y="2728292"/>
              <a:ext cx="4536504" cy="4464496"/>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 name="Textarammi 3">
              <a:extLst>
                <a:ext uri="{FF2B5EF4-FFF2-40B4-BE49-F238E27FC236}">
                  <a16:creationId xmlns:a16="http://schemas.microsoft.com/office/drawing/2014/main" id="{824A7062-BB8B-D14C-3317-D44AAC2D0651}"/>
                </a:ext>
              </a:extLst>
            </p:cNvPr>
            <p:cNvSpPr txBox="1"/>
            <p:nvPr/>
          </p:nvSpPr>
          <p:spPr>
            <a:xfrm>
              <a:off x="5520779" y="3554898"/>
              <a:ext cx="2736304" cy="923330"/>
            </a:xfrm>
            <a:prstGeom prst="rect">
              <a:avLst/>
            </a:prstGeom>
            <a:grpFill/>
          </p:spPr>
          <p:txBody>
            <a:bodyPr wrap="square" rtlCol="0">
              <a:spAutoFit/>
            </a:bodyPr>
            <a:lstStyle/>
            <a:p>
              <a:r>
                <a:rPr lang="en-GB" dirty="0"/>
                <a:t>Society and the large context of all aspects of the world of work - WoW </a:t>
              </a:r>
              <a:endParaRPr lang="is-IS" dirty="0"/>
            </a:p>
          </p:txBody>
        </p:sp>
      </p:grpSp>
    </p:spTree>
    <p:extLst>
      <p:ext uri="{BB962C8B-B14F-4D97-AF65-F5344CB8AC3E}">
        <p14:creationId xmlns:p14="http://schemas.microsoft.com/office/powerpoint/2010/main" val="117244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solidFill>
                  <a:schemeClr val="bg1"/>
                </a:solidFill>
              </a:rPr>
              <a:t>	</a:t>
            </a:r>
            <a:r>
              <a:rPr lang="en-US" sz="2000" b="1" dirty="0"/>
              <a:t>	– </a:t>
            </a:r>
            <a:r>
              <a:rPr lang="en-GB" sz="2000" dirty="0">
                <a:latin typeface="+mn-lt"/>
              </a:rPr>
              <a:t>The policy discourse</a:t>
            </a:r>
            <a:endParaRPr lang="en-GB" sz="2000" b="1"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17</a:t>
            </a:fld>
            <a:endParaRPr lang="en-US" dirty="0"/>
          </a:p>
        </p:txBody>
      </p:sp>
      <p:grpSp>
        <p:nvGrpSpPr>
          <p:cNvPr id="13" name="Hópur 12">
            <a:extLst>
              <a:ext uri="{FF2B5EF4-FFF2-40B4-BE49-F238E27FC236}">
                <a16:creationId xmlns:a16="http://schemas.microsoft.com/office/drawing/2014/main" id="{AF9D1597-5E3D-E235-79B8-21EAF3531DF3}"/>
              </a:ext>
            </a:extLst>
          </p:cNvPr>
          <p:cNvGrpSpPr/>
          <p:nvPr/>
        </p:nvGrpSpPr>
        <p:grpSpPr>
          <a:xfrm>
            <a:off x="6227029" y="1910631"/>
            <a:ext cx="1596725" cy="1543225"/>
            <a:chOff x="1922469" y="2016785"/>
            <a:chExt cx="2160240" cy="2016224"/>
          </a:xfrm>
        </p:grpSpPr>
        <p:sp>
          <p:nvSpPr>
            <p:cNvPr id="7" name="Sporaskja 6">
              <a:extLst>
                <a:ext uri="{FF2B5EF4-FFF2-40B4-BE49-F238E27FC236}">
                  <a16:creationId xmlns:a16="http://schemas.microsoft.com/office/drawing/2014/main" id="{7F3C007F-2721-0436-8F81-DD2143E91A58}"/>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1" name="Textarammi 10">
              <a:extLst>
                <a:ext uri="{FF2B5EF4-FFF2-40B4-BE49-F238E27FC236}">
                  <a16:creationId xmlns:a16="http://schemas.microsoft.com/office/drawing/2014/main" id="{7E512046-6CFA-FA63-5956-2069C125057E}"/>
                </a:ext>
              </a:extLst>
            </p:cNvPr>
            <p:cNvSpPr txBox="1"/>
            <p:nvPr/>
          </p:nvSpPr>
          <p:spPr>
            <a:xfrm>
              <a:off x="2335144" y="2641217"/>
              <a:ext cx="1424758" cy="796781"/>
            </a:xfrm>
            <a:prstGeom prst="rect">
              <a:avLst/>
            </a:prstGeom>
            <a:noFill/>
          </p:spPr>
          <p:txBody>
            <a:bodyPr wrap="square" rtlCol="0">
              <a:spAutoFit/>
            </a:bodyPr>
            <a:lstStyle/>
            <a:p>
              <a:r>
                <a:rPr lang="en-GB" dirty="0"/>
                <a:t>Policy impact</a:t>
              </a:r>
              <a:endParaRPr lang="is-IS" dirty="0"/>
            </a:p>
          </p:txBody>
        </p:sp>
      </p:grpSp>
      <p:grpSp>
        <p:nvGrpSpPr>
          <p:cNvPr id="23" name="Hópur 22">
            <a:extLst>
              <a:ext uri="{FF2B5EF4-FFF2-40B4-BE49-F238E27FC236}">
                <a16:creationId xmlns:a16="http://schemas.microsoft.com/office/drawing/2014/main" id="{9D387F6E-0163-B478-EAD0-E3ED2B2F6C3D}"/>
              </a:ext>
            </a:extLst>
          </p:cNvPr>
          <p:cNvGrpSpPr/>
          <p:nvPr/>
        </p:nvGrpSpPr>
        <p:grpSpPr>
          <a:xfrm>
            <a:off x="6981000" y="3382183"/>
            <a:ext cx="1755606" cy="1753988"/>
            <a:chOff x="1922469" y="2016785"/>
            <a:chExt cx="2160240" cy="2016224"/>
          </a:xfrm>
          <a:pattFill prst="solidDmnd">
            <a:fgClr>
              <a:schemeClr val="accent1">
                <a:lumMod val="20000"/>
                <a:lumOff val="80000"/>
              </a:schemeClr>
            </a:fgClr>
            <a:bgClr>
              <a:schemeClr val="bg1"/>
            </a:bgClr>
          </a:pattFill>
        </p:grpSpPr>
        <p:sp>
          <p:nvSpPr>
            <p:cNvPr id="24" name="Sporaskja 23">
              <a:extLst>
                <a:ext uri="{FF2B5EF4-FFF2-40B4-BE49-F238E27FC236}">
                  <a16:creationId xmlns:a16="http://schemas.microsoft.com/office/drawing/2014/main" id="{044D7930-7224-20D1-42CD-ECFF1CC615E6}"/>
                </a:ext>
              </a:extLst>
            </p:cNvPr>
            <p:cNvSpPr/>
            <p:nvPr/>
          </p:nvSpPr>
          <p:spPr>
            <a:xfrm>
              <a:off x="1922469" y="2016785"/>
              <a:ext cx="2160240" cy="2016224"/>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5" name="Textarammi 24">
              <a:extLst>
                <a:ext uri="{FF2B5EF4-FFF2-40B4-BE49-F238E27FC236}">
                  <a16:creationId xmlns:a16="http://schemas.microsoft.com/office/drawing/2014/main" id="{4CCFFA5E-F2B7-36D3-BA2B-D6B5227BF585}"/>
                </a:ext>
              </a:extLst>
            </p:cNvPr>
            <p:cNvSpPr txBox="1"/>
            <p:nvPr/>
          </p:nvSpPr>
          <p:spPr>
            <a:xfrm>
              <a:off x="2352427" y="2944316"/>
              <a:ext cx="1224136" cy="646331"/>
            </a:xfrm>
            <a:prstGeom prst="rect">
              <a:avLst/>
            </a:prstGeom>
            <a:grpFill/>
          </p:spPr>
          <p:txBody>
            <a:bodyPr wrap="square" rtlCol="0">
              <a:spAutoFit/>
            </a:bodyPr>
            <a:lstStyle/>
            <a:p>
              <a:r>
                <a:rPr lang="en-GB" dirty="0"/>
                <a:t>Policy makers</a:t>
              </a:r>
            </a:p>
          </p:txBody>
        </p:sp>
      </p:grpSp>
      <p:sp>
        <p:nvSpPr>
          <p:cNvPr id="55" name="Rectangle 3">
            <a:extLst>
              <a:ext uri="{FF2B5EF4-FFF2-40B4-BE49-F238E27FC236}">
                <a16:creationId xmlns:a16="http://schemas.microsoft.com/office/drawing/2014/main" id="{EF79D7DE-6C4F-0578-9EAE-48C5497C597B}"/>
              </a:ext>
            </a:extLst>
          </p:cNvPr>
          <p:cNvSpPr txBox="1">
            <a:spLocks noChangeAspect="1"/>
          </p:cNvSpPr>
          <p:nvPr/>
        </p:nvSpPr>
        <p:spPr bwMode="auto">
          <a:xfrm>
            <a:off x="3036101" y="1448453"/>
            <a:ext cx="2952328" cy="203060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b="1" kern="0" dirty="0">
                <a:latin typeface="+mn-lt"/>
              </a:rPr>
              <a:t>Does policy have an impact:</a:t>
            </a:r>
          </a:p>
          <a:p>
            <a:pPr marL="0" indent="0">
              <a:buFont typeface="Arial" charset="0"/>
              <a:buNone/>
            </a:pPr>
            <a:r>
              <a:rPr lang="en-GB" sz="1800" kern="0" dirty="0">
                <a:latin typeface="+mn-lt"/>
              </a:rPr>
              <a:t>What counts as change?</a:t>
            </a:r>
          </a:p>
          <a:p>
            <a:pPr marL="0" indent="0">
              <a:buFont typeface="Arial" charset="0"/>
              <a:buNone/>
            </a:pPr>
            <a:r>
              <a:rPr lang="en-GB" sz="1800" kern="0" dirty="0">
                <a:latin typeface="+mn-lt"/>
              </a:rPr>
              <a:t>What can be changed?</a:t>
            </a:r>
          </a:p>
          <a:p>
            <a:pPr marL="0" indent="0">
              <a:buFont typeface="Arial" charset="0"/>
              <a:buNone/>
            </a:pPr>
            <a:r>
              <a:rPr lang="en-GB" sz="1800" kern="0" dirty="0">
                <a:latin typeface="+mn-lt"/>
              </a:rPr>
              <a:t>What cannot be changed?</a:t>
            </a:r>
          </a:p>
          <a:p>
            <a:pPr marL="0" indent="0">
              <a:buFont typeface="Arial" charset="0"/>
              <a:buNone/>
            </a:pPr>
            <a:r>
              <a:rPr lang="en-GB" sz="1800" kern="0" dirty="0">
                <a:latin typeface="+mn-lt"/>
              </a:rPr>
              <a:t>What should be changed?</a:t>
            </a:r>
          </a:p>
          <a:p>
            <a:pPr marL="0" indent="0">
              <a:buFont typeface="Arial" charset="0"/>
              <a:buNone/>
            </a:pPr>
            <a:r>
              <a:rPr lang="en-GB" sz="1800" kern="0" dirty="0">
                <a:latin typeface="+mn-lt"/>
              </a:rPr>
              <a:t>What shouldn’t be changed?</a:t>
            </a:r>
          </a:p>
        </p:txBody>
      </p:sp>
      <p:sp>
        <p:nvSpPr>
          <p:cNvPr id="56" name="Rectangle 3">
            <a:extLst>
              <a:ext uri="{FF2B5EF4-FFF2-40B4-BE49-F238E27FC236}">
                <a16:creationId xmlns:a16="http://schemas.microsoft.com/office/drawing/2014/main" id="{B197B300-56F1-E118-D950-2FA80BCD2A7F}"/>
              </a:ext>
            </a:extLst>
          </p:cNvPr>
          <p:cNvSpPr txBox="1">
            <a:spLocks noChangeAspect="1"/>
          </p:cNvSpPr>
          <p:nvPr/>
        </p:nvSpPr>
        <p:spPr bwMode="auto">
          <a:xfrm>
            <a:off x="2841056" y="5047167"/>
            <a:ext cx="4251927" cy="2307605"/>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Who are the formal policy makers?</a:t>
            </a:r>
          </a:p>
          <a:p>
            <a:pPr marL="0" indent="0">
              <a:buFont typeface="Arial" charset="0"/>
              <a:buNone/>
            </a:pPr>
            <a:r>
              <a:rPr lang="en-GB" sz="1800" kern="0" dirty="0">
                <a:latin typeface="+mn-lt"/>
              </a:rPr>
              <a:t>Who are the effective policy makers?</a:t>
            </a:r>
          </a:p>
          <a:p>
            <a:pPr marL="0" indent="0">
              <a:buFont typeface="Arial" charset="0"/>
              <a:buNone/>
            </a:pPr>
            <a:r>
              <a:rPr lang="en-GB" sz="1800" kern="0" dirty="0">
                <a:latin typeface="+mn-lt"/>
              </a:rPr>
              <a:t>What are the ideas that change policy?</a:t>
            </a:r>
          </a:p>
          <a:p>
            <a:pPr marL="0" indent="0">
              <a:buFont typeface="Arial" charset="0"/>
              <a:buNone/>
            </a:pPr>
            <a:r>
              <a:rPr lang="en-GB" sz="1800" kern="0" dirty="0">
                <a:latin typeface="+mn-lt"/>
              </a:rPr>
              <a:t>What are the vested interest that push for change? Or - no change?</a:t>
            </a:r>
          </a:p>
          <a:p>
            <a:pPr marL="0" indent="0">
              <a:buFont typeface="Arial" charset="0"/>
              <a:buNone/>
            </a:pPr>
            <a:r>
              <a:rPr lang="en-GB" sz="1800" kern="0" dirty="0">
                <a:latin typeface="+mn-lt"/>
              </a:rPr>
              <a:t>Our principal question:</a:t>
            </a:r>
          </a:p>
          <a:p>
            <a:pPr marL="0" indent="0">
              <a:buFont typeface="Arial" charset="0"/>
              <a:buNone/>
            </a:pPr>
            <a:r>
              <a:rPr lang="en-GB" sz="1800" b="1" kern="0" dirty="0">
                <a:latin typeface="+mn-lt"/>
              </a:rPr>
              <a:t>To what extent does academia play a role?</a:t>
            </a:r>
          </a:p>
        </p:txBody>
      </p:sp>
      <p:pic>
        <p:nvPicPr>
          <p:cNvPr id="3" name="Mynd 2">
            <a:extLst>
              <a:ext uri="{FF2B5EF4-FFF2-40B4-BE49-F238E27FC236}">
                <a16:creationId xmlns:a16="http://schemas.microsoft.com/office/drawing/2014/main" id="{7DDD5626-FAD3-E63F-F86A-620B8D28A3E6}"/>
              </a:ext>
            </a:extLst>
          </p:cNvPr>
          <p:cNvPicPr>
            <a:picLocks noChangeAspect="1"/>
          </p:cNvPicPr>
          <p:nvPr/>
        </p:nvPicPr>
        <p:blipFill>
          <a:blip r:embed="rId3"/>
          <a:stretch>
            <a:fillRect/>
          </a:stretch>
        </p:blipFill>
        <p:spPr>
          <a:xfrm>
            <a:off x="171201" y="4185444"/>
            <a:ext cx="2245995" cy="3431381"/>
          </a:xfrm>
          <a:prstGeom prst="rect">
            <a:avLst/>
          </a:prstGeom>
        </p:spPr>
      </p:pic>
      <p:pic>
        <p:nvPicPr>
          <p:cNvPr id="4" name="Mynd 3">
            <a:extLst>
              <a:ext uri="{FF2B5EF4-FFF2-40B4-BE49-F238E27FC236}">
                <a16:creationId xmlns:a16="http://schemas.microsoft.com/office/drawing/2014/main" id="{25DC6D8F-98DD-DA96-F322-47B905BC11A3}"/>
              </a:ext>
            </a:extLst>
          </p:cNvPr>
          <p:cNvPicPr>
            <a:picLocks noChangeAspect="1"/>
          </p:cNvPicPr>
          <p:nvPr/>
        </p:nvPicPr>
        <p:blipFill>
          <a:blip r:embed="rId4"/>
          <a:stretch>
            <a:fillRect/>
          </a:stretch>
        </p:blipFill>
        <p:spPr>
          <a:xfrm>
            <a:off x="144714" y="947008"/>
            <a:ext cx="2257425" cy="3171825"/>
          </a:xfrm>
          <a:prstGeom prst="rect">
            <a:avLst/>
          </a:prstGeom>
        </p:spPr>
      </p:pic>
    </p:spTree>
    <p:extLst>
      <p:ext uri="{BB962C8B-B14F-4D97-AF65-F5344CB8AC3E}">
        <p14:creationId xmlns:p14="http://schemas.microsoft.com/office/powerpoint/2010/main" val="354208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solidFill>
                  <a:schemeClr val="bg1"/>
                </a:solidFill>
              </a:rPr>
              <a:t>	</a:t>
            </a:r>
            <a:r>
              <a:rPr lang="en-US" sz="2000" b="1" dirty="0"/>
              <a:t>-</a:t>
            </a:r>
            <a:r>
              <a:rPr lang="en-US" sz="2000" b="1" dirty="0">
                <a:solidFill>
                  <a:schemeClr val="bg1"/>
                </a:solidFill>
              </a:rPr>
              <a:t>	</a:t>
            </a:r>
            <a:r>
              <a:rPr lang="en-GB" sz="2000" dirty="0">
                <a:latin typeface="+mn-lt"/>
              </a:rPr>
              <a:t>The research community</a:t>
            </a:r>
            <a:endParaRPr lang="en-GB" sz="2000" b="1"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18</a:t>
            </a:fld>
            <a:endParaRPr lang="en-US" dirty="0"/>
          </a:p>
        </p:txBody>
      </p:sp>
      <p:grpSp>
        <p:nvGrpSpPr>
          <p:cNvPr id="34" name="Hópur 33">
            <a:extLst>
              <a:ext uri="{FF2B5EF4-FFF2-40B4-BE49-F238E27FC236}">
                <a16:creationId xmlns:a16="http://schemas.microsoft.com/office/drawing/2014/main" id="{CA30637E-E646-9A49-697A-44A97A4866FE}"/>
              </a:ext>
            </a:extLst>
          </p:cNvPr>
          <p:cNvGrpSpPr/>
          <p:nvPr/>
        </p:nvGrpSpPr>
        <p:grpSpPr>
          <a:xfrm>
            <a:off x="1666241" y="4049695"/>
            <a:ext cx="2160240" cy="2074953"/>
            <a:chOff x="3932423" y="1112758"/>
            <a:chExt cx="2160240" cy="2074953"/>
          </a:xfrm>
        </p:grpSpPr>
        <p:grpSp>
          <p:nvGrpSpPr>
            <p:cNvPr id="35" name="Hópur 34">
              <a:extLst>
                <a:ext uri="{FF2B5EF4-FFF2-40B4-BE49-F238E27FC236}">
                  <a16:creationId xmlns:a16="http://schemas.microsoft.com/office/drawing/2014/main" id="{DC7DB1A5-9810-B28E-FE97-DDEFBA5DA705}"/>
                </a:ext>
              </a:extLst>
            </p:cNvPr>
            <p:cNvGrpSpPr/>
            <p:nvPr/>
          </p:nvGrpSpPr>
          <p:grpSpPr>
            <a:xfrm>
              <a:off x="3932423" y="1112758"/>
              <a:ext cx="2160240" cy="2016224"/>
              <a:chOff x="1922469" y="2016785"/>
              <a:chExt cx="2160240" cy="2016224"/>
            </a:xfrm>
          </p:grpSpPr>
          <p:sp>
            <p:nvSpPr>
              <p:cNvPr id="37" name="Sporaskja 36">
                <a:extLst>
                  <a:ext uri="{FF2B5EF4-FFF2-40B4-BE49-F238E27FC236}">
                    <a16:creationId xmlns:a16="http://schemas.microsoft.com/office/drawing/2014/main" id="{ED14BF39-3AE2-981F-D6D7-2680B4E8319A}"/>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8" name="Textarammi 37">
                <a:extLst>
                  <a:ext uri="{FF2B5EF4-FFF2-40B4-BE49-F238E27FC236}">
                    <a16:creationId xmlns:a16="http://schemas.microsoft.com/office/drawing/2014/main" id="{B3B79010-97CE-9694-DA12-77A015DFAB31}"/>
                  </a:ext>
                </a:extLst>
              </p:cNvPr>
              <p:cNvSpPr txBox="1"/>
              <p:nvPr/>
            </p:nvSpPr>
            <p:spPr>
              <a:xfrm>
                <a:off x="2356678" y="2226267"/>
                <a:ext cx="1224136" cy="369332"/>
              </a:xfrm>
              <a:prstGeom prst="rect">
                <a:avLst/>
              </a:prstGeom>
              <a:noFill/>
            </p:spPr>
            <p:txBody>
              <a:bodyPr wrap="square" rtlCol="0">
                <a:spAutoFit/>
              </a:bodyPr>
              <a:lstStyle/>
              <a:p>
                <a:r>
                  <a:rPr lang="en-GB" dirty="0"/>
                  <a:t>Academia</a:t>
                </a:r>
                <a:endParaRPr lang="is-IS" dirty="0"/>
              </a:p>
            </p:txBody>
          </p:sp>
        </p:grpSp>
        <p:graphicFrame>
          <p:nvGraphicFramePr>
            <p:cNvPr id="36" name="Línurit 35">
              <a:extLst>
                <a:ext uri="{FF2B5EF4-FFF2-40B4-BE49-F238E27FC236}">
                  <a16:creationId xmlns:a16="http://schemas.microsoft.com/office/drawing/2014/main" id="{40B073DA-222A-240C-D84D-83914132233D}"/>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30" name="Ör: Upp-niður 29">
            <a:extLst>
              <a:ext uri="{FF2B5EF4-FFF2-40B4-BE49-F238E27FC236}">
                <a16:creationId xmlns:a16="http://schemas.microsoft.com/office/drawing/2014/main" id="{6C5EAB3C-392F-F476-526F-E56DC9AD23F3}"/>
              </a:ext>
            </a:extLst>
          </p:cNvPr>
          <p:cNvSpPr/>
          <p:nvPr/>
        </p:nvSpPr>
        <p:spPr>
          <a:xfrm rot="7200000">
            <a:off x="3612823" y="5211255"/>
            <a:ext cx="184749" cy="652805"/>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3" name="Ör: Upp-niður 32">
            <a:extLst>
              <a:ext uri="{FF2B5EF4-FFF2-40B4-BE49-F238E27FC236}">
                <a16:creationId xmlns:a16="http://schemas.microsoft.com/office/drawing/2014/main" id="{E4A574AD-CFED-6FED-1FF4-882F508B0936}"/>
              </a:ext>
            </a:extLst>
          </p:cNvPr>
          <p:cNvSpPr/>
          <p:nvPr/>
        </p:nvSpPr>
        <p:spPr>
          <a:xfrm rot="12600000">
            <a:off x="2949347" y="3672226"/>
            <a:ext cx="184749" cy="652805"/>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9" name="Ör: Upp-niður 48">
            <a:extLst>
              <a:ext uri="{FF2B5EF4-FFF2-40B4-BE49-F238E27FC236}">
                <a16:creationId xmlns:a16="http://schemas.microsoft.com/office/drawing/2014/main" id="{012056DD-E27C-8494-375E-BCE0F58E3D45}"/>
              </a:ext>
            </a:extLst>
          </p:cNvPr>
          <p:cNvSpPr/>
          <p:nvPr/>
        </p:nvSpPr>
        <p:spPr>
          <a:xfrm rot="4860000">
            <a:off x="5335188" y="2444499"/>
            <a:ext cx="183312" cy="3976725"/>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8" name="Ör: Upp-niður 17">
            <a:extLst>
              <a:ext uri="{FF2B5EF4-FFF2-40B4-BE49-F238E27FC236}">
                <a16:creationId xmlns:a16="http://schemas.microsoft.com/office/drawing/2014/main" id="{2CF8BE24-D93F-F1AC-CD15-3EE712A2546B}"/>
              </a:ext>
            </a:extLst>
          </p:cNvPr>
          <p:cNvSpPr/>
          <p:nvPr/>
        </p:nvSpPr>
        <p:spPr>
          <a:xfrm rot="2160000">
            <a:off x="3959421" y="2480015"/>
            <a:ext cx="190396" cy="2316951"/>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9" name="Ör: Upp-niður 18">
            <a:extLst>
              <a:ext uri="{FF2B5EF4-FFF2-40B4-BE49-F238E27FC236}">
                <a16:creationId xmlns:a16="http://schemas.microsoft.com/office/drawing/2014/main" id="{E9E957BE-A591-2909-B201-0CCB4F1EA51B}"/>
              </a:ext>
            </a:extLst>
          </p:cNvPr>
          <p:cNvSpPr/>
          <p:nvPr/>
        </p:nvSpPr>
        <p:spPr>
          <a:xfrm rot="5640000">
            <a:off x="4987127" y="3622279"/>
            <a:ext cx="169498" cy="2942503"/>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8" name="Textarammi 77">
            <a:extLst>
              <a:ext uri="{FF2B5EF4-FFF2-40B4-BE49-F238E27FC236}">
                <a16:creationId xmlns:a16="http://schemas.microsoft.com/office/drawing/2014/main" id="{A61BE492-FAEE-76A7-7BAF-BC691DD687FE}"/>
              </a:ext>
            </a:extLst>
          </p:cNvPr>
          <p:cNvSpPr txBox="1"/>
          <p:nvPr/>
        </p:nvSpPr>
        <p:spPr>
          <a:xfrm>
            <a:off x="117865" y="1324320"/>
            <a:ext cx="3722496" cy="369332"/>
          </a:xfrm>
          <a:prstGeom prst="rect">
            <a:avLst/>
          </a:prstGeom>
          <a:noFill/>
        </p:spPr>
        <p:txBody>
          <a:bodyPr wrap="square" rtlCol="0">
            <a:spAutoFit/>
          </a:bodyPr>
          <a:lstStyle/>
          <a:p>
            <a:r>
              <a:rPr lang="en-GB" dirty="0"/>
              <a:t>How do these discourses interact?</a:t>
            </a:r>
            <a:endParaRPr lang="is-IS" dirty="0"/>
          </a:p>
        </p:txBody>
      </p:sp>
      <p:sp>
        <p:nvSpPr>
          <p:cNvPr id="79" name="Textarammi 78">
            <a:extLst>
              <a:ext uri="{FF2B5EF4-FFF2-40B4-BE49-F238E27FC236}">
                <a16:creationId xmlns:a16="http://schemas.microsoft.com/office/drawing/2014/main" id="{F735681A-A92B-80E1-D4CD-F1A7C1E2777B}"/>
              </a:ext>
            </a:extLst>
          </p:cNvPr>
          <p:cNvSpPr txBox="1"/>
          <p:nvPr/>
        </p:nvSpPr>
        <p:spPr>
          <a:xfrm>
            <a:off x="21608" y="3348504"/>
            <a:ext cx="1482697" cy="2585323"/>
          </a:xfrm>
          <a:prstGeom prst="rect">
            <a:avLst/>
          </a:prstGeom>
          <a:noFill/>
        </p:spPr>
        <p:txBody>
          <a:bodyPr wrap="square" rtlCol="0">
            <a:spAutoFit/>
          </a:bodyPr>
          <a:lstStyle/>
          <a:p>
            <a:r>
              <a:rPr lang="en-GB" dirty="0"/>
              <a:t>What is the role played by academia in potential interactions?</a:t>
            </a:r>
          </a:p>
          <a:p>
            <a:endParaRPr lang="en-GB" dirty="0"/>
          </a:p>
          <a:p>
            <a:r>
              <a:rPr lang="en-GB" dirty="0"/>
              <a:t>We must deliberate this.</a:t>
            </a:r>
            <a:endParaRPr lang="is-IS" dirty="0"/>
          </a:p>
        </p:txBody>
      </p:sp>
    </p:spTree>
    <p:extLst>
      <p:ext uri="{BB962C8B-B14F-4D97-AF65-F5344CB8AC3E}">
        <p14:creationId xmlns:p14="http://schemas.microsoft.com/office/powerpoint/2010/main" val="377376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t>	 </a:t>
            </a:r>
            <a:r>
              <a:rPr lang="en-US" sz="2000" b="1" dirty="0">
                <a:latin typeface="+mn-lt"/>
              </a:rPr>
              <a:t>–  </a:t>
            </a:r>
            <a:r>
              <a:rPr lang="en-GB" sz="2000" b="1" dirty="0">
                <a:latin typeface="+mn-lt"/>
              </a:rPr>
              <a:t>The various discourses</a:t>
            </a:r>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19</a:t>
            </a:fld>
            <a:endParaRPr lang="en-US" dirty="0"/>
          </a:p>
        </p:txBody>
      </p:sp>
      <p:grpSp>
        <p:nvGrpSpPr>
          <p:cNvPr id="13" name="Hópur 12">
            <a:extLst>
              <a:ext uri="{FF2B5EF4-FFF2-40B4-BE49-F238E27FC236}">
                <a16:creationId xmlns:a16="http://schemas.microsoft.com/office/drawing/2014/main" id="{AF9D1597-5E3D-E235-79B8-21EAF3531DF3}"/>
              </a:ext>
            </a:extLst>
          </p:cNvPr>
          <p:cNvGrpSpPr/>
          <p:nvPr/>
        </p:nvGrpSpPr>
        <p:grpSpPr>
          <a:xfrm>
            <a:off x="6227029" y="1910631"/>
            <a:ext cx="1596725" cy="1543225"/>
            <a:chOff x="1922469" y="2016785"/>
            <a:chExt cx="2160240" cy="2016224"/>
          </a:xfrm>
        </p:grpSpPr>
        <p:sp>
          <p:nvSpPr>
            <p:cNvPr id="7" name="Sporaskja 6">
              <a:extLst>
                <a:ext uri="{FF2B5EF4-FFF2-40B4-BE49-F238E27FC236}">
                  <a16:creationId xmlns:a16="http://schemas.microsoft.com/office/drawing/2014/main" id="{7F3C007F-2721-0436-8F81-DD2143E91A58}"/>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1" name="Textarammi 10">
              <a:extLst>
                <a:ext uri="{FF2B5EF4-FFF2-40B4-BE49-F238E27FC236}">
                  <a16:creationId xmlns:a16="http://schemas.microsoft.com/office/drawing/2014/main" id="{7E512046-6CFA-FA63-5956-2069C125057E}"/>
                </a:ext>
              </a:extLst>
            </p:cNvPr>
            <p:cNvSpPr txBox="1"/>
            <p:nvPr/>
          </p:nvSpPr>
          <p:spPr>
            <a:xfrm>
              <a:off x="2335145" y="2641216"/>
              <a:ext cx="1530958" cy="844432"/>
            </a:xfrm>
            <a:prstGeom prst="rect">
              <a:avLst/>
            </a:prstGeom>
            <a:noFill/>
          </p:spPr>
          <p:txBody>
            <a:bodyPr wrap="square" rtlCol="0">
              <a:spAutoFit/>
            </a:bodyPr>
            <a:lstStyle/>
            <a:p>
              <a:r>
                <a:rPr lang="en-GB" dirty="0"/>
                <a:t>Policy impact??</a:t>
              </a:r>
              <a:endParaRPr lang="is-IS" dirty="0"/>
            </a:p>
          </p:txBody>
        </p:sp>
      </p:grpSp>
      <p:grpSp>
        <p:nvGrpSpPr>
          <p:cNvPr id="23" name="Hópur 22">
            <a:extLst>
              <a:ext uri="{FF2B5EF4-FFF2-40B4-BE49-F238E27FC236}">
                <a16:creationId xmlns:a16="http://schemas.microsoft.com/office/drawing/2014/main" id="{9D387F6E-0163-B478-EAD0-E3ED2B2F6C3D}"/>
              </a:ext>
            </a:extLst>
          </p:cNvPr>
          <p:cNvGrpSpPr/>
          <p:nvPr/>
        </p:nvGrpSpPr>
        <p:grpSpPr>
          <a:xfrm>
            <a:off x="6981000" y="3382183"/>
            <a:ext cx="1755606" cy="1753988"/>
            <a:chOff x="1922469" y="2016785"/>
            <a:chExt cx="2160240" cy="2016224"/>
          </a:xfrm>
          <a:pattFill prst="solidDmnd">
            <a:fgClr>
              <a:schemeClr val="accent1">
                <a:lumMod val="20000"/>
                <a:lumOff val="80000"/>
              </a:schemeClr>
            </a:fgClr>
            <a:bgClr>
              <a:schemeClr val="bg1"/>
            </a:bgClr>
          </a:pattFill>
        </p:grpSpPr>
        <p:sp>
          <p:nvSpPr>
            <p:cNvPr id="24" name="Sporaskja 23">
              <a:extLst>
                <a:ext uri="{FF2B5EF4-FFF2-40B4-BE49-F238E27FC236}">
                  <a16:creationId xmlns:a16="http://schemas.microsoft.com/office/drawing/2014/main" id="{044D7930-7224-20D1-42CD-ECFF1CC615E6}"/>
                </a:ext>
              </a:extLst>
            </p:cNvPr>
            <p:cNvSpPr/>
            <p:nvPr/>
          </p:nvSpPr>
          <p:spPr>
            <a:xfrm>
              <a:off x="1922469" y="2016785"/>
              <a:ext cx="2160240" cy="2016224"/>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5" name="Textarammi 24">
              <a:extLst>
                <a:ext uri="{FF2B5EF4-FFF2-40B4-BE49-F238E27FC236}">
                  <a16:creationId xmlns:a16="http://schemas.microsoft.com/office/drawing/2014/main" id="{4CCFFA5E-F2B7-36D3-BA2B-D6B5227BF585}"/>
                </a:ext>
              </a:extLst>
            </p:cNvPr>
            <p:cNvSpPr txBox="1"/>
            <p:nvPr/>
          </p:nvSpPr>
          <p:spPr>
            <a:xfrm>
              <a:off x="2352427" y="2944316"/>
              <a:ext cx="1224136" cy="646331"/>
            </a:xfrm>
            <a:prstGeom prst="rect">
              <a:avLst/>
            </a:prstGeom>
            <a:grpFill/>
          </p:spPr>
          <p:txBody>
            <a:bodyPr wrap="square" rtlCol="0">
              <a:spAutoFit/>
            </a:bodyPr>
            <a:lstStyle/>
            <a:p>
              <a:r>
                <a:rPr lang="en-GB" dirty="0"/>
                <a:t>Policy makers</a:t>
              </a:r>
            </a:p>
          </p:txBody>
        </p:sp>
      </p:grpSp>
      <p:grpSp>
        <p:nvGrpSpPr>
          <p:cNvPr id="3" name="Hópur 2">
            <a:extLst>
              <a:ext uri="{FF2B5EF4-FFF2-40B4-BE49-F238E27FC236}">
                <a16:creationId xmlns:a16="http://schemas.microsoft.com/office/drawing/2014/main" id="{998B703C-869E-A539-7900-EE7A88A681D0}"/>
              </a:ext>
            </a:extLst>
          </p:cNvPr>
          <p:cNvGrpSpPr/>
          <p:nvPr/>
        </p:nvGrpSpPr>
        <p:grpSpPr>
          <a:xfrm>
            <a:off x="3958692" y="1139753"/>
            <a:ext cx="2160240" cy="2074953"/>
            <a:chOff x="3932423" y="1112758"/>
            <a:chExt cx="2160240" cy="2074953"/>
          </a:xfrm>
        </p:grpSpPr>
        <p:grpSp>
          <p:nvGrpSpPr>
            <p:cNvPr id="14" name="Hópur 13">
              <a:extLst>
                <a:ext uri="{FF2B5EF4-FFF2-40B4-BE49-F238E27FC236}">
                  <a16:creationId xmlns:a16="http://schemas.microsoft.com/office/drawing/2014/main" id="{768B7000-806B-F262-ACF3-C50720CFDEC6}"/>
                </a:ext>
              </a:extLst>
            </p:cNvPr>
            <p:cNvGrpSpPr/>
            <p:nvPr/>
          </p:nvGrpSpPr>
          <p:grpSpPr>
            <a:xfrm>
              <a:off x="3932423" y="1112758"/>
              <a:ext cx="2160240" cy="2016224"/>
              <a:chOff x="1922469" y="2016785"/>
              <a:chExt cx="2160240" cy="2016224"/>
            </a:xfrm>
          </p:grpSpPr>
          <p:sp>
            <p:nvSpPr>
              <p:cNvPr id="15" name="Sporaskja 14">
                <a:extLst>
                  <a:ext uri="{FF2B5EF4-FFF2-40B4-BE49-F238E27FC236}">
                    <a16:creationId xmlns:a16="http://schemas.microsoft.com/office/drawing/2014/main" id="{C4E8207F-508B-1C41-5689-58F0AE063800}"/>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6" name="Textarammi 15">
                <a:extLst>
                  <a:ext uri="{FF2B5EF4-FFF2-40B4-BE49-F238E27FC236}">
                    <a16:creationId xmlns:a16="http://schemas.microsoft.com/office/drawing/2014/main" id="{B141D4CC-28C8-0D89-C506-F1123B4682F9}"/>
                  </a:ext>
                </a:extLst>
              </p:cNvPr>
              <p:cNvSpPr txBox="1"/>
              <p:nvPr/>
            </p:nvSpPr>
            <p:spPr>
              <a:xfrm>
                <a:off x="2390521" y="2121517"/>
                <a:ext cx="1224136" cy="923330"/>
              </a:xfrm>
              <a:prstGeom prst="rect">
                <a:avLst/>
              </a:prstGeom>
              <a:noFill/>
            </p:spPr>
            <p:txBody>
              <a:bodyPr wrap="square" rtlCol="0">
                <a:spAutoFit/>
              </a:bodyPr>
              <a:lstStyle/>
              <a:p>
                <a:r>
                  <a:rPr lang="en-GB" dirty="0"/>
                  <a:t>VET- institution – the idea</a:t>
                </a:r>
                <a:endParaRPr lang="is-IS" dirty="0"/>
              </a:p>
            </p:txBody>
          </p:sp>
        </p:grpSp>
        <p:graphicFrame>
          <p:nvGraphicFramePr>
            <p:cNvPr id="32" name="Línurit 31">
              <a:extLst>
                <a:ext uri="{FF2B5EF4-FFF2-40B4-BE49-F238E27FC236}">
                  <a16:creationId xmlns:a16="http://schemas.microsoft.com/office/drawing/2014/main" id="{5102111D-39FE-5BD8-7AA1-757CFD39C1A7}"/>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4" name="Hópur 3">
            <a:extLst>
              <a:ext uri="{FF2B5EF4-FFF2-40B4-BE49-F238E27FC236}">
                <a16:creationId xmlns:a16="http://schemas.microsoft.com/office/drawing/2014/main" id="{A6E5449D-7CD1-57FC-55A5-A848D6F7136F}"/>
              </a:ext>
            </a:extLst>
          </p:cNvPr>
          <p:cNvGrpSpPr/>
          <p:nvPr/>
        </p:nvGrpSpPr>
        <p:grpSpPr>
          <a:xfrm>
            <a:off x="1864751" y="1914278"/>
            <a:ext cx="2160240" cy="2074953"/>
            <a:chOff x="3932423" y="1112758"/>
            <a:chExt cx="2160240" cy="2074953"/>
          </a:xfrm>
        </p:grpSpPr>
        <p:grpSp>
          <p:nvGrpSpPr>
            <p:cNvPr id="5" name="Hópur 4">
              <a:extLst>
                <a:ext uri="{FF2B5EF4-FFF2-40B4-BE49-F238E27FC236}">
                  <a16:creationId xmlns:a16="http://schemas.microsoft.com/office/drawing/2014/main" id="{369891FE-0A80-F605-7933-1931AB581E8B}"/>
                </a:ext>
              </a:extLst>
            </p:cNvPr>
            <p:cNvGrpSpPr/>
            <p:nvPr/>
          </p:nvGrpSpPr>
          <p:grpSpPr>
            <a:xfrm>
              <a:off x="3932423" y="1112758"/>
              <a:ext cx="2160240" cy="2016224"/>
              <a:chOff x="1922469" y="2016785"/>
              <a:chExt cx="2160240" cy="2016224"/>
            </a:xfrm>
          </p:grpSpPr>
          <p:sp>
            <p:nvSpPr>
              <p:cNvPr id="10" name="Sporaskja 9">
                <a:extLst>
                  <a:ext uri="{FF2B5EF4-FFF2-40B4-BE49-F238E27FC236}">
                    <a16:creationId xmlns:a16="http://schemas.microsoft.com/office/drawing/2014/main" id="{6C75B6F9-83CA-EF7A-6633-95DD267CB4EE}"/>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arammi 11">
                <a:extLst>
                  <a:ext uri="{FF2B5EF4-FFF2-40B4-BE49-F238E27FC236}">
                    <a16:creationId xmlns:a16="http://schemas.microsoft.com/office/drawing/2014/main" id="{3E26415C-B3AE-5B6B-ED64-4BDF0CAC7C73}"/>
                  </a:ext>
                </a:extLst>
              </p:cNvPr>
              <p:cNvSpPr txBox="1"/>
              <p:nvPr/>
            </p:nvSpPr>
            <p:spPr>
              <a:xfrm>
                <a:off x="2304175" y="2261739"/>
                <a:ext cx="1406237" cy="923330"/>
              </a:xfrm>
              <a:prstGeom prst="rect">
                <a:avLst/>
              </a:prstGeom>
              <a:noFill/>
            </p:spPr>
            <p:txBody>
              <a:bodyPr wrap="square" rtlCol="0">
                <a:spAutoFit/>
              </a:bodyPr>
              <a:lstStyle/>
              <a:p>
                <a:r>
                  <a:rPr lang="en-GB" dirty="0"/>
                  <a:t>Students, teachers, mentors</a:t>
                </a:r>
                <a:endParaRPr lang="is-IS" dirty="0"/>
              </a:p>
            </p:txBody>
          </p:sp>
        </p:grpSp>
        <p:graphicFrame>
          <p:nvGraphicFramePr>
            <p:cNvPr id="8" name="Línurit 7">
              <a:extLst>
                <a:ext uri="{FF2B5EF4-FFF2-40B4-BE49-F238E27FC236}">
                  <a16:creationId xmlns:a16="http://schemas.microsoft.com/office/drawing/2014/main" id="{20972B60-1876-0664-56C6-6A0D73CAEB4E}"/>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34" name="Hópur 33">
            <a:extLst>
              <a:ext uri="{FF2B5EF4-FFF2-40B4-BE49-F238E27FC236}">
                <a16:creationId xmlns:a16="http://schemas.microsoft.com/office/drawing/2014/main" id="{CA30637E-E646-9A49-697A-44A97A4866FE}"/>
              </a:ext>
            </a:extLst>
          </p:cNvPr>
          <p:cNvGrpSpPr/>
          <p:nvPr/>
        </p:nvGrpSpPr>
        <p:grpSpPr>
          <a:xfrm>
            <a:off x="1666241" y="4049695"/>
            <a:ext cx="2160240" cy="2074953"/>
            <a:chOff x="3932423" y="1112758"/>
            <a:chExt cx="2160240" cy="2074953"/>
          </a:xfrm>
        </p:grpSpPr>
        <p:grpSp>
          <p:nvGrpSpPr>
            <p:cNvPr id="35" name="Hópur 34">
              <a:extLst>
                <a:ext uri="{FF2B5EF4-FFF2-40B4-BE49-F238E27FC236}">
                  <a16:creationId xmlns:a16="http://schemas.microsoft.com/office/drawing/2014/main" id="{DC7DB1A5-9810-B28E-FE97-DDEFBA5DA705}"/>
                </a:ext>
              </a:extLst>
            </p:cNvPr>
            <p:cNvGrpSpPr/>
            <p:nvPr/>
          </p:nvGrpSpPr>
          <p:grpSpPr>
            <a:xfrm>
              <a:off x="3932423" y="1112758"/>
              <a:ext cx="2160240" cy="2016224"/>
              <a:chOff x="1922469" y="2016785"/>
              <a:chExt cx="2160240" cy="2016224"/>
            </a:xfrm>
          </p:grpSpPr>
          <p:sp>
            <p:nvSpPr>
              <p:cNvPr id="37" name="Sporaskja 36">
                <a:extLst>
                  <a:ext uri="{FF2B5EF4-FFF2-40B4-BE49-F238E27FC236}">
                    <a16:creationId xmlns:a16="http://schemas.microsoft.com/office/drawing/2014/main" id="{ED14BF39-3AE2-981F-D6D7-2680B4E8319A}"/>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8" name="Textarammi 37">
                <a:extLst>
                  <a:ext uri="{FF2B5EF4-FFF2-40B4-BE49-F238E27FC236}">
                    <a16:creationId xmlns:a16="http://schemas.microsoft.com/office/drawing/2014/main" id="{B3B79010-97CE-9694-DA12-77A015DFAB31}"/>
                  </a:ext>
                </a:extLst>
              </p:cNvPr>
              <p:cNvSpPr txBox="1"/>
              <p:nvPr/>
            </p:nvSpPr>
            <p:spPr>
              <a:xfrm>
                <a:off x="2356678" y="2226267"/>
                <a:ext cx="1224136" cy="369332"/>
              </a:xfrm>
              <a:prstGeom prst="rect">
                <a:avLst/>
              </a:prstGeom>
              <a:noFill/>
            </p:spPr>
            <p:txBody>
              <a:bodyPr wrap="square" rtlCol="0">
                <a:spAutoFit/>
              </a:bodyPr>
              <a:lstStyle/>
              <a:p>
                <a:r>
                  <a:rPr lang="en-GB" dirty="0"/>
                  <a:t>Academia</a:t>
                </a:r>
                <a:endParaRPr lang="is-IS" dirty="0"/>
              </a:p>
            </p:txBody>
          </p:sp>
        </p:grpSp>
        <p:graphicFrame>
          <p:nvGraphicFramePr>
            <p:cNvPr id="36" name="Línurit 35">
              <a:extLst>
                <a:ext uri="{FF2B5EF4-FFF2-40B4-BE49-F238E27FC236}">
                  <a16:creationId xmlns:a16="http://schemas.microsoft.com/office/drawing/2014/main" id="{40B073DA-222A-240C-D84D-83914132233D}"/>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9" name="Hópur 38">
            <a:extLst>
              <a:ext uri="{FF2B5EF4-FFF2-40B4-BE49-F238E27FC236}">
                <a16:creationId xmlns:a16="http://schemas.microsoft.com/office/drawing/2014/main" id="{AA309FD4-7FF5-A9A0-903F-ADEF1520EF8C}"/>
              </a:ext>
            </a:extLst>
          </p:cNvPr>
          <p:cNvGrpSpPr/>
          <p:nvPr/>
        </p:nvGrpSpPr>
        <p:grpSpPr>
          <a:xfrm>
            <a:off x="3562465" y="5207844"/>
            <a:ext cx="2160240" cy="2074953"/>
            <a:chOff x="3932423" y="1112758"/>
            <a:chExt cx="2160240" cy="2074953"/>
          </a:xfrm>
        </p:grpSpPr>
        <p:grpSp>
          <p:nvGrpSpPr>
            <p:cNvPr id="40" name="Hópur 39">
              <a:extLst>
                <a:ext uri="{FF2B5EF4-FFF2-40B4-BE49-F238E27FC236}">
                  <a16:creationId xmlns:a16="http://schemas.microsoft.com/office/drawing/2014/main" id="{F5994D2D-C379-85D7-3555-A49B28C60005}"/>
                </a:ext>
              </a:extLst>
            </p:cNvPr>
            <p:cNvGrpSpPr/>
            <p:nvPr/>
          </p:nvGrpSpPr>
          <p:grpSpPr>
            <a:xfrm>
              <a:off x="3932423" y="1112758"/>
              <a:ext cx="2160240" cy="2016224"/>
              <a:chOff x="1922469" y="2016785"/>
              <a:chExt cx="2160240" cy="2016224"/>
            </a:xfrm>
          </p:grpSpPr>
          <p:sp>
            <p:nvSpPr>
              <p:cNvPr id="42" name="Sporaskja 41">
                <a:extLst>
                  <a:ext uri="{FF2B5EF4-FFF2-40B4-BE49-F238E27FC236}">
                    <a16:creationId xmlns:a16="http://schemas.microsoft.com/office/drawing/2014/main" id="{FE4BDF18-9890-DB91-619B-3C32408C6479}"/>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3" name="Textarammi 42">
                <a:extLst>
                  <a:ext uri="{FF2B5EF4-FFF2-40B4-BE49-F238E27FC236}">
                    <a16:creationId xmlns:a16="http://schemas.microsoft.com/office/drawing/2014/main" id="{1FDF40FF-9F3E-288C-D253-91BCC07AA0C3}"/>
                  </a:ext>
                </a:extLst>
              </p:cNvPr>
              <p:cNvSpPr txBox="1"/>
              <p:nvPr/>
            </p:nvSpPr>
            <p:spPr>
              <a:xfrm>
                <a:off x="2356677" y="2226267"/>
                <a:ext cx="1518551" cy="646331"/>
              </a:xfrm>
              <a:prstGeom prst="rect">
                <a:avLst/>
              </a:prstGeom>
              <a:noFill/>
            </p:spPr>
            <p:txBody>
              <a:bodyPr wrap="square" rtlCol="0">
                <a:spAutoFit/>
              </a:bodyPr>
              <a:lstStyle/>
              <a:p>
                <a:r>
                  <a:rPr lang="en-GB" dirty="0"/>
                  <a:t>International discourse</a:t>
                </a:r>
                <a:endParaRPr lang="is-IS" dirty="0"/>
              </a:p>
            </p:txBody>
          </p:sp>
        </p:grpSp>
        <p:graphicFrame>
          <p:nvGraphicFramePr>
            <p:cNvPr id="41" name="Línurit 40">
              <a:extLst>
                <a:ext uri="{FF2B5EF4-FFF2-40B4-BE49-F238E27FC236}">
                  <a16:creationId xmlns:a16="http://schemas.microsoft.com/office/drawing/2014/main" id="{D088959B-BD66-DEEF-49A7-E9D55BB24A64}"/>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pSp>
        <p:nvGrpSpPr>
          <p:cNvPr id="44" name="Hópur 43">
            <a:extLst>
              <a:ext uri="{FF2B5EF4-FFF2-40B4-BE49-F238E27FC236}">
                <a16:creationId xmlns:a16="http://schemas.microsoft.com/office/drawing/2014/main" id="{E7C688FC-80CE-CAD5-6F29-41452FDDE657}"/>
              </a:ext>
            </a:extLst>
          </p:cNvPr>
          <p:cNvGrpSpPr/>
          <p:nvPr/>
        </p:nvGrpSpPr>
        <p:grpSpPr>
          <a:xfrm>
            <a:off x="5830979" y="5007751"/>
            <a:ext cx="2160240" cy="2074953"/>
            <a:chOff x="3932423" y="1112758"/>
            <a:chExt cx="2160240" cy="2074953"/>
          </a:xfrm>
        </p:grpSpPr>
        <p:grpSp>
          <p:nvGrpSpPr>
            <p:cNvPr id="45" name="Hópur 44">
              <a:extLst>
                <a:ext uri="{FF2B5EF4-FFF2-40B4-BE49-F238E27FC236}">
                  <a16:creationId xmlns:a16="http://schemas.microsoft.com/office/drawing/2014/main" id="{B2F0196F-967B-013A-C719-17E13BE1C0FD}"/>
                </a:ext>
              </a:extLst>
            </p:cNvPr>
            <p:cNvGrpSpPr/>
            <p:nvPr/>
          </p:nvGrpSpPr>
          <p:grpSpPr>
            <a:xfrm>
              <a:off x="3932423" y="1112758"/>
              <a:ext cx="2160240" cy="2016224"/>
              <a:chOff x="1922469" y="2016785"/>
              <a:chExt cx="2160240" cy="2016224"/>
            </a:xfrm>
          </p:grpSpPr>
          <p:sp>
            <p:nvSpPr>
              <p:cNvPr id="47" name="Sporaskja 46">
                <a:extLst>
                  <a:ext uri="{FF2B5EF4-FFF2-40B4-BE49-F238E27FC236}">
                    <a16:creationId xmlns:a16="http://schemas.microsoft.com/office/drawing/2014/main" id="{0DD822BF-9E4B-0EDE-7C37-1DDE660A55DE}"/>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8" name="Textarammi 47">
                <a:extLst>
                  <a:ext uri="{FF2B5EF4-FFF2-40B4-BE49-F238E27FC236}">
                    <a16:creationId xmlns:a16="http://schemas.microsoft.com/office/drawing/2014/main" id="{E724A804-7E09-C035-FE6C-102D6C84A8B4}"/>
                  </a:ext>
                </a:extLst>
              </p:cNvPr>
              <p:cNvSpPr txBox="1"/>
              <p:nvPr/>
            </p:nvSpPr>
            <p:spPr>
              <a:xfrm>
                <a:off x="2356677" y="2226267"/>
                <a:ext cx="1518551" cy="369332"/>
              </a:xfrm>
              <a:prstGeom prst="rect">
                <a:avLst/>
              </a:prstGeom>
              <a:noFill/>
            </p:spPr>
            <p:txBody>
              <a:bodyPr wrap="square" rtlCol="0">
                <a:spAutoFit/>
              </a:bodyPr>
              <a:lstStyle/>
              <a:p>
                <a:r>
                  <a:rPr lang="en-GB" dirty="0"/>
                  <a:t>Industry</a:t>
                </a:r>
                <a:endParaRPr lang="is-IS" dirty="0"/>
              </a:p>
            </p:txBody>
          </p:sp>
        </p:grpSp>
        <p:graphicFrame>
          <p:nvGraphicFramePr>
            <p:cNvPr id="46" name="Línurit 45">
              <a:extLst>
                <a:ext uri="{FF2B5EF4-FFF2-40B4-BE49-F238E27FC236}">
                  <a16:creationId xmlns:a16="http://schemas.microsoft.com/office/drawing/2014/main" id="{BC479936-396E-D9E8-E0A6-32CE5EAC98A3}"/>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sp>
        <p:nvSpPr>
          <p:cNvPr id="30" name="Ör: Upp-niður 29">
            <a:extLst>
              <a:ext uri="{FF2B5EF4-FFF2-40B4-BE49-F238E27FC236}">
                <a16:creationId xmlns:a16="http://schemas.microsoft.com/office/drawing/2014/main" id="{6C5EAB3C-392F-F476-526F-E56DC9AD23F3}"/>
              </a:ext>
            </a:extLst>
          </p:cNvPr>
          <p:cNvSpPr/>
          <p:nvPr/>
        </p:nvSpPr>
        <p:spPr>
          <a:xfrm rot="7200000">
            <a:off x="3612823" y="5211255"/>
            <a:ext cx="184749" cy="652805"/>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3" name="Ör: Upp-niður 32">
            <a:extLst>
              <a:ext uri="{FF2B5EF4-FFF2-40B4-BE49-F238E27FC236}">
                <a16:creationId xmlns:a16="http://schemas.microsoft.com/office/drawing/2014/main" id="{E4A574AD-CFED-6FED-1FF4-882F508B0936}"/>
              </a:ext>
            </a:extLst>
          </p:cNvPr>
          <p:cNvSpPr/>
          <p:nvPr/>
        </p:nvSpPr>
        <p:spPr>
          <a:xfrm rot="12600000">
            <a:off x="2949347" y="3672226"/>
            <a:ext cx="184749" cy="652805"/>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9" name="Ör: Upp-niður 48">
            <a:extLst>
              <a:ext uri="{FF2B5EF4-FFF2-40B4-BE49-F238E27FC236}">
                <a16:creationId xmlns:a16="http://schemas.microsoft.com/office/drawing/2014/main" id="{012056DD-E27C-8494-375E-BCE0F58E3D45}"/>
              </a:ext>
            </a:extLst>
          </p:cNvPr>
          <p:cNvSpPr/>
          <p:nvPr/>
        </p:nvSpPr>
        <p:spPr>
          <a:xfrm rot="4860000">
            <a:off x="5335188" y="2444499"/>
            <a:ext cx="183312" cy="3976725"/>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57" name="Bein örvartenging 56">
            <a:extLst>
              <a:ext uri="{FF2B5EF4-FFF2-40B4-BE49-F238E27FC236}">
                <a16:creationId xmlns:a16="http://schemas.microsoft.com/office/drawing/2014/main" id="{9735F4CC-0498-5732-05EF-E6881C0A45B7}"/>
              </a:ext>
            </a:extLst>
          </p:cNvPr>
          <p:cNvCxnSpPr>
            <a:cxnSpLocks/>
          </p:cNvCxnSpPr>
          <p:nvPr/>
        </p:nvCxnSpPr>
        <p:spPr>
          <a:xfrm>
            <a:off x="5127512" y="2970705"/>
            <a:ext cx="2432453" cy="1196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Bein örvartenging 57">
            <a:extLst>
              <a:ext uri="{FF2B5EF4-FFF2-40B4-BE49-F238E27FC236}">
                <a16:creationId xmlns:a16="http://schemas.microsoft.com/office/drawing/2014/main" id="{24D8F23F-1730-29E4-C495-12D58929B62C}"/>
              </a:ext>
            </a:extLst>
          </p:cNvPr>
          <p:cNvCxnSpPr>
            <a:cxnSpLocks/>
          </p:cNvCxnSpPr>
          <p:nvPr/>
        </p:nvCxnSpPr>
        <p:spPr>
          <a:xfrm>
            <a:off x="3767122" y="3317162"/>
            <a:ext cx="3364247" cy="10328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Bein örvartenging 58">
            <a:extLst>
              <a:ext uri="{FF2B5EF4-FFF2-40B4-BE49-F238E27FC236}">
                <a16:creationId xmlns:a16="http://schemas.microsoft.com/office/drawing/2014/main" id="{07D3C96A-E6A0-4338-4966-4154C1C34476}"/>
              </a:ext>
            </a:extLst>
          </p:cNvPr>
          <p:cNvCxnSpPr>
            <a:cxnSpLocks/>
          </p:cNvCxnSpPr>
          <p:nvPr/>
        </p:nvCxnSpPr>
        <p:spPr>
          <a:xfrm>
            <a:off x="3653302" y="3460538"/>
            <a:ext cx="2826858" cy="17226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Bein örvartenging 59">
            <a:extLst>
              <a:ext uri="{FF2B5EF4-FFF2-40B4-BE49-F238E27FC236}">
                <a16:creationId xmlns:a16="http://schemas.microsoft.com/office/drawing/2014/main" id="{0F57CF35-A693-D5BB-09EA-460399A8688A}"/>
              </a:ext>
            </a:extLst>
          </p:cNvPr>
          <p:cNvCxnSpPr>
            <a:cxnSpLocks/>
          </p:cNvCxnSpPr>
          <p:nvPr/>
        </p:nvCxnSpPr>
        <p:spPr>
          <a:xfrm>
            <a:off x="3600998" y="3490417"/>
            <a:ext cx="1030189" cy="192526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Bein örvartenging 60">
            <a:extLst>
              <a:ext uri="{FF2B5EF4-FFF2-40B4-BE49-F238E27FC236}">
                <a16:creationId xmlns:a16="http://schemas.microsoft.com/office/drawing/2014/main" id="{D4B112A2-5F10-82EB-4127-C035F7FA5B67}"/>
              </a:ext>
            </a:extLst>
          </p:cNvPr>
          <p:cNvCxnSpPr>
            <a:cxnSpLocks/>
          </p:cNvCxnSpPr>
          <p:nvPr/>
        </p:nvCxnSpPr>
        <p:spPr>
          <a:xfrm flipV="1">
            <a:off x="5003007" y="2990075"/>
            <a:ext cx="346419" cy="24211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Bein örvartenging 61">
            <a:extLst>
              <a:ext uri="{FF2B5EF4-FFF2-40B4-BE49-F238E27FC236}">
                <a16:creationId xmlns:a16="http://schemas.microsoft.com/office/drawing/2014/main" id="{09267ECF-5D66-B914-910A-4DD6467FF17E}"/>
              </a:ext>
            </a:extLst>
          </p:cNvPr>
          <p:cNvCxnSpPr>
            <a:cxnSpLocks/>
          </p:cNvCxnSpPr>
          <p:nvPr/>
        </p:nvCxnSpPr>
        <p:spPr>
          <a:xfrm flipH="1" flipV="1">
            <a:off x="4880903" y="3053671"/>
            <a:ext cx="7257" cy="22741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Bein örvartenging 75">
            <a:extLst>
              <a:ext uri="{FF2B5EF4-FFF2-40B4-BE49-F238E27FC236}">
                <a16:creationId xmlns:a16="http://schemas.microsoft.com/office/drawing/2014/main" id="{E89F6FAD-DFFD-636F-8F86-77DDF1FE2D6A}"/>
              </a:ext>
            </a:extLst>
          </p:cNvPr>
          <p:cNvCxnSpPr>
            <a:cxnSpLocks/>
          </p:cNvCxnSpPr>
          <p:nvPr/>
        </p:nvCxnSpPr>
        <p:spPr>
          <a:xfrm>
            <a:off x="5564813" y="2943269"/>
            <a:ext cx="598128" cy="25215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Bein örvartenging 80">
            <a:extLst>
              <a:ext uri="{FF2B5EF4-FFF2-40B4-BE49-F238E27FC236}">
                <a16:creationId xmlns:a16="http://schemas.microsoft.com/office/drawing/2014/main" id="{86CAFC3D-A063-F80C-840C-A4FC27944098}"/>
              </a:ext>
            </a:extLst>
          </p:cNvPr>
          <p:cNvCxnSpPr>
            <a:cxnSpLocks/>
          </p:cNvCxnSpPr>
          <p:nvPr/>
        </p:nvCxnSpPr>
        <p:spPr>
          <a:xfrm flipH="1">
            <a:off x="5227784" y="4114840"/>
            <a:ext cx="2130235" cy="15023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Ör: Upp-niður 17">
            <a:extLst>
              <a:ext uri="{FF2B5EF4-FFF2-40B4-BE49-F238E27FC236}">
                <a16:creationId xmlns:a16="http://schemas.microsoft.com/office/drawing/2014/main" id="{2CF8BE24-D93F-F1AC-CD15-3EE712A2546B}"/>
              </a:ext>
            </a:extLst>
          </p:cNvPr>
          <p:cNvSpPr/>
          <p:nvPr/>
        </p:nvSpPr>
        <p:spPr>
          <a:xfrm rot="2160000">
            <a:off x="3959421" y="2480015"/>
            <a:ext cx="190396" cy="2316951"/>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9" name="Ör: Upp-niður 18">
            <a:extLst>
              <a:ext uri="{FF2B5EF4-FFF2-40B4-BE49-F238E27FC236}">
                <a16:creationId xmlns:a16="http://schemas.microsoft.com/office/drawing/2014/main" id="{E9E957BE-A591-2909-B201-0CCB4F1EA51B}"/>
              </a:ext>
            </a:extLst>
          </p:cNvPr>
          <p:cNvSpPr/>
          <p:nvPr/>
        </p:nvSpPr>
        <p:spPr>
          <a:xfrm rot="5640000">
            <a:off x="4987127" y="3622279"/>
            <a:ext cx="169498" cy="2942503"/>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26" name="Bein örvartenging 25">
            <a:extLst>
              <a:ext uri="{FF2B5EF4-FFF2-40B4-BE49-F238E27FC236}">
                <a16:creationId xmlns:a16="http://schemas.microsoft.com/office/drawing/2014/main" id="{0F520313-666A-03E8-51A3-14F3202CCA64}"/>
              </a:ext>
            </a:extLst>
          </p:cNvPr>
          <p:cNvCxnSpPr>
            <a:cxnSpLocks/>
          </p:cNvCxnSpPr>
          <p:nvPr/>
        </p:nvCxnSpPr>
        <p:spPr>
          <a:xfrm flipH="1" flipV="1">
            <a:off x="7309588" y="3171745"/>
            <a:ext cx="448299" cy="636667"/>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Bein örvartenging 62">
            <a:extLst>
              <a:ext uri="{FF2B5EF4-FFF2-40B4-BE49-F238E27FC236}">
                <a16:creationId xmlns:a16="http://schemas.microsoft.com/office/drawing/2014/main" id="{B1BB6158-1D32-C684-2422-84C99FDA854D}"/>
              </a:ext>
            </a:extLst>
          </p:cNvPr>
          <p:cNvCxnSpPr>
            <a:cxnSpLocks/>
            <a:stCxn id="12" idx="3"/>
          </p:cNvCxnSpPr>
          <p:nvPr/>
        </p:nvCxnSpPr>
        <p:spPr>
          <a:xfrm flipV="1">
            <a:off x="3652694" y="1932841"/>
            <a:ext cx="481869" cy="6880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Bein örvartenging 63">
            <a:extLst>
              <a:ext uri="{FF2B5EF4-FFF2-40B4-BE49-F238E27FC236}">
                <a16:creationId xmlns:a16="http://schemas.microsoft.com/office/drawing/2014/main" id="{C2DBA7E7-BCA4-0730-D158-4DE7717E8E84}"/>
              </a:ext>
            </a:extLst>
          </p:cNvPr>
          <p:cNvCxnSpPr>
            <a:cxnSpLocks/>
          </p:cNvCxnSpPr>
          <p:nvPr/>
        </p:nvCxnSpPr>
        <p:spPr>
          <a:xfrm flipV="1">
            <a:off x="5515224" y="5638173"/>
            <a:ext cx="567755" cy="4501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Bein örvartenging 66">
            <a:extLst>
              <a:ext uri="{FF2B5EF4-FFF2-40B4-BE49-F238E27FC236}">
                <a16:creationId xmlns:a16="http://schemas.microsoft.com/office/drawing/2014/main" id="{8CB1F955-6D0B-8EAC-DA21-68348994915A}"/>
              </a:ext>
            </a:extLst>
          </p:cNvPr>
          <p:cNvCxnSpPr>
            <a:cxnSpLocks/>
          </p:cNvCxnSpPr>
          <p:nvPr/>
        </p:nvCxnSpPr>
        <p:spPr>
          <a:xfrm flipV="1">
            <a:off x="7219808" y="4783679"/>
            <a:ext cx="564842" cy="7855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arammi 77">
            <a:extLst>
              <a:ext uri="{FF2B5EF4-FFF2-40B4-BE49-F238E27FC236}">
                <a16:creationId xmlns:a16="http://schemas.microsoft.com/office/drawing/2014/main" id="{A61BE492-FAEE-76A7-7BAF-BC691DD687FE}"/>
              </a:ext>
            </a:extLst>
          </p:cNvPr>
          <p:cNvSpPr txBox="1"/>
          <p:nvPr/>
        </p:nvSpPr>
        <p:spPr>
          <a:xfrm>
            <a:off x="117865" y="1324320"/>
            <a:ext cx="3722496" cy="369332"/>
          </a:xfrm>
          <a:prstGeom prst="rect">
            <a:avLst/>
          </a:prstGeom>
          <a:noFill/>
        </p:spPr>
        <p:txBody>
          <a:bodyPr wrap="square" rtlCol="0">
            <a:spAutoFit/>
          </a:bodyPr>
          <a:lstStyle/>
          <a:p>
            <a:r>
              <a:rPr lang="en-GB" dirty="0"/>
              <a:t>How do these discourses interact?</a:t>
            </a:r>
            <a:endParaRPr lang="is-IS" dirty="0"/>
          </a:p>
        </p:txBody>
      </p:sp>
      <p:sp>
        <p:nvSpPr>
          <p:cNvPr id="79" name="Textarammi 78">
            <a:extLst>
              <a:ext uri="{FF2B5EF4-FFF2-40B4-BE49-F238E27FC236}">
                <a16:creationId xmlns:a16="http://schemas.microsoft.com/office/drawing/2014/main" id="{F735681A-A92B-80E1-D4CD-F1A7C1E2777B}"/>
              </a:ext>
            </a:extLst>
          </p:cNvPr>
          <p:cNvSpPr txBox="1"/>
          <p:nvPr/>
        </p:nvSpPr>
        <p:spPr>
          <a:xfrm>
            <a:off x="21608" y="3348504"/>
            <a:ext cx="1482697" cy="2585323"/>
          </a:xfrm>
          <a:prstGeom prst="rect">
            <a:avLst/>
          </a:prstGeom>
          <a:noFill/>
        </p:spPr>
        <p:txBody>
          <a:bodyPr wrap="square" rtlCol="0">
            <a:spAutoFit/>
          </a:bodyPr>
          <a:lstStyle/>
          <a:p>
            <a:r>
              <a:rPr lang="en-GB" dirty="0"/>
              <a:t>What is the role played by academia in potential interactions?</a:t>
            </a:r>
          </a:p>
          <a:p>
            <a:endParaRPr lang="en-GB" dirty="0"/>
          </a:p>
          <a:p>
            <a:r>
              <a:rPr lang="en-GB" dirty="0"/>
              <a:t>We must deliberate this.</a:t>
            </a:r>
            <a:endParaRPr lang="is-IS" dirty="0"/>
          </a:p>
        </p:txBody>
      </p:sp>
    </p:spTree>
    <p:extLst>
      <p:ext uri="{BB962C8B-B14F-4D97-AF65-F5344CB8AC3E}">
        <p14:creationId xmlns:p14="http://schemas.microsoft.com/office/powerpoint/2010/main" val="151253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GB" sz="2000" b="1" dirty="0">
                <a:solidFill>
                  <a:schemeClr val="bg1"/>
                </a:solidFill>
              </a:rPr>
              <a:t>	Preamble –  </a:t>
            </a:r>
            <a:r>
              <a:rPr lang="en-GB" sz="2000" b="1" dirty="0"/>
              <a:t>it is about education and communication</a:t>
            </a:r>
          </a:p>
        </p:txBody>
      </p:sp>
      <p:sp>
        <p:nvSpPr>
          <p:cNvPr id="16386" name="Rectangle 3"/>
          <p:cNvSpPr>
            <a:spLocks noGrp="1"/>
          </p:cNvSpPr>
          <p:nvPr>
            <p:ph type="body" idx="1"/>
          </p:nvPr>
        </p:nvSpPr>
        <p:spPr>
          <a:xfrm>
            <a:off x="192187" y="1219386"/>
            <a:ext cx="4032448" cy="6167123"/>
          </a:xfrm>
          <a:solidFill>
            <a:schemeClr val="bg1"/>
          </a:solidFill>
        </p:spPr>
        <p:txBody>
          <a:bodyPr wrap="square">
            <a:spAutoFit/>
          </a:bodyPr>
          <a:lstStyle/>
          <a:p>
            <a:pPr marL="176213" indent="-176213">
              <a:buFont typeface="Arial" panose="020B0604020202020204" pitchFamily="34" charset="0"/>
              <a:buChar char="•"/>
            </a:pPr>
            <a:r>
              <a:rPr lang="en-GB" sz="1800" dirty="0">
                <a:latin typeface="+mn-lt"/>
              </a:rPr>
              <a:t>In 1905 a new law on farmers education was passed in Iceland. Inspired by the Danish and Norwegian </a:t>
            </a:r>
            <a:r>
              <a:rPr lang="en-GB" sz="1800" i="1" dirty="0">
                <a:latin typeface="+mn-lt"/>
              </a:rPr>
              <a:t>folk high school movement </a:t>
            </a:r>
            <a:r>
              <a:rPr lang="en-GB" sz="1800" dirty="0">
                <a:latin typeface="+mn-lt"/>
              </a:rPr>
              <a:t>the law on </a:t>
            </a:r>
            <a:r>
              <a:rPr lang="en-GB" sz="1800" u="sng" dirty="0">
                <a:latin typeface="+mn-lt"/>
              </a:rPr>
              <a:t>farming colleges</a:t>
            </a:r>
            <a:r>
              <a:rPr lang="en-GB" sz="1800" dirty="0">
                <a:latin typeface="+mn-lt"/>
              </a:rPr>
              <a:t>, - education for farming – was changed to a law on colleges for </a:t>
            </a:r>
            <a:r>
              <a:rPr lang="en-GB" sz="1800" u="sng" dirty="0">
                <a:latin typeface="+mn-lt"/>
              </a:rPr>
              <a:t>educating farmers</a:t>
            </a:r>
            <a:r>
              <a:rPr lang="en-GB" sz="1800" dirty="0">
                <a:latin typeface="+mn-lt"/>
              </a:rPr>
              <a:t>. </a:t>
            </a:r>
          </a:p>
          <a:p>
            <a:pPr marL="0" indent="0">
              <a:buNone/>
            </a:pPr>
            <a:r>
              <a:rPr lang="en-GB" sz="1600" dirty="0">
                <a:latin typeface="+mn-lt"/>
              </a:rPr>
              <a:t>(The idea of education plays a major role)</a:t>
            </a:r>
          </a:p>
          <a:p>
            <a:pPr marL="0" indent="0">
              <a:buNone/>
            </a:pPr>
            <a:endParaRPr lang="en-GB" sz="1600" dirty="0">
              <a:latin typeface="+mn-lt"/>
            </a:endParaRPr>
          </a:p>
          <a:p>
            <a:pPr marL="176213" indent="-176213">
              <a:buFont typeface="Arial" panose="020B0604020202020204" pitchFamily="34" charset="0"/>
              <a:buChar char="•"/>
            </a:pPr>
            <a:r>
              <a:rPr lang="en-GB" sz="1800" dirty="0">
                <a:latin typeface="+mn-lt"/>
              </a:rPr>
              <a:t>In 2016, after decades of debate, upper secondary academic education, was changed from 4 to 3 years on the basis that three years was sufficient to prepare for university. </a:t>
            </a:r>
          </a:p>
          <a:p>
            <a:pPr marL="0" indent="0">
              <a:buNone/>
            </a:pPr>
            <a:r>
              <a:rPr lang="en-GB" sz="1800" dirty="0">
                <a:latin typeface="+mn-lt"/>
              </a:rPr>
              <a:t>(It all centres around the institutional side of education – education as an idea is absent.)</a:t>
            </a:r>
          </a:p>
          <a:p>
            <a:pPr marL="0" indent="0">
              <a:buNone/>
            </a:pPr>
            <a:endParaRPr lang="en-GB" sz="1800" dirty="0">
              <a:latin typeface="+mn-lt"/>
            </a:endParaRPr>
          </a:p>
          <a:p>
            <a:pPr marL="0" indent="0">
              <a:buNone/>
            </a:pPr>
            <a:r>
              <a:rPr lang="en-GB" sz="1800" dirty="0">
                <a:latin typeface="+mn-lt"/>
              </a:rPr>
              <a:t>Would this be symptomatic of the development of the discourse on education during this time?</a:t>
            </a:r>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2</a:t>
            </a:fld>
            <a:endParaRPr lang="en-US" dirty="0"/>
          </a:p>
        </p:txBody>
      </p:sp>
      <p:sp>
        <p:nvSpPr>
          <p:cNvPr id="7" name="Rectangle 3">
            <a:extLst>
              <a:ext uri="{FF2B5EF4-FFF2-40B4-BE49-F238E27FC236}">
                <a16:creationId xmlns:a16="http://schemas.microsoft.com/office/drawing/2014/main" id="{E0132433-D1AF-EAE8-55BD-AA02AE65371B}"/>
              </a:ext>
            </a:extLst>
          </p:cNvPr>
          <p:cNvSpPr txBox="1">
            <a:spLocks/>
          </p:cNvSpPr>
          <p:nvPr/>
        </p:nvSpPr>
        <p:spPr bwMode="auto">
          <a:xfrm>
            <a:off x="4728691" y="1648172"/>
            <a:ext cx="4363120" cy="473904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spcBef>
                <a:spcPts val="1200"/>
              </a:spcBef>
              <a:buNone/>
            </a:pPr>
            <a:r>
              <a:rPr lang="en-GB" sz="1800" kern="0" dirty="0">
                <a:latin typeface="+mn-lt"/>
              </a:rPr>
              <a:t>Current issues:</a:t>
            </a:r>
          </a:p>
          <a:p>
            <a:pPr marL="265113" indent="0">
              <a:spcBef>
                <a:spcPts val="1200"/>
              </a:spcBef>
              <a:buNone/>
            </a:pPr>
            <a:r>
              <a:rPr lang="en-GB" sz="1800" kern="0" dirty="0">
                <a:latin typeface="+mn-lt"/>
              </a:rPr>
              <a:t>Attention to the basic terminology we use</a:t>
            </a:r>
          </a:p>
          <a:p>
            <a:pPr marL="265113" indent="0">
              <a:spcBef>
                <a:spcPts val="1200"/>
              </a:spcBef>
              <a:buNone/>
            </a:pPr>
            <a:r>
              <a:rPr lang="en-GB" sz="1800" kern="0" dirty="0"/>
              <a:t>How we think about the connection between education and the future</a:t>
            </a:r>
          </a:p>
          <a:p>
            <a:pPr marL="265113" indent="0">
              <a:spcBef>
                <a:spcPts val="1200"/>
              </a:spcBef>
              <a:buNone/>
            </a:pPr>
            <a:r>
              <a:rPr lang="en-GB" sz="1800" kern="0" dirty="0">
                <a:latin typeface="+mn-lt"/>
              </a:rPr>
              <a:t>How we connect and communicate – or don’t - in our professional discourses, but most importantly to and with those outside our professional world. I place this discussion in the perspective of fragmented discourses</a:t>
            </a:r>
          </a:p>
          <a:p>
            <a:pPr marL="265113" indent="0">
              <a:spcBef>
                <a:spcPts val="1200"/>
              </a:spcBef>
              <a:buNone/>
            </a:pPr>
            <a:r>
              <a:rPr lang="en-GB" sz="1800" kern="0" dirty="0"/>
              <a:t>Understanding of how things change – or do not change – what impedes change</a:t>
            </a:r>
            <a:endParaRPr lang="en-GB" sz="1800" kern="0" dirty="0">
              <a:latin typeface="+mn-lt"/>
            </a:endParaRPr>
          </a:p>
          <a:p>
            <a:pPr marL="265113" indent="0">
              <a:spcBef>
                <a:spcPts val="1200"/>
              </a:spcBef>
              <a:buNone/>
            </a:pPr>
            <a:r>
              <a:rPr lang="en-GB" sz="1800" kern="0" dirty="0">
                <a:latin typeface="+mn-lt"/>
              </a:rPr>
              <a:t>How we  think about evidence and how it may be harnessed</a:t>
            </a:r>
          </a:p>
        </p:txBody>
      </p:sp>
    </p:spTree>
    <p:extLst>
      <p:ext uri="{BB962C8B-B14F-4D97-AF65-F5344CB8AC3E}">
        <p14:creationId xmlns:p14="http://schemas.microsoft.com/office/powerpoint/2010/main" val="196356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lvl="2" algn="l">
              <a:spcBef>
                <a:spcPts val="1999"/>
              </a:spcBef>
            </a:pPr>
            <a:r>
              <a:rPr lang="en-US" sz="2000" b="1" dirty="0"/>
              <a:t>– </a:t>
            </a:r>
            <a:r>
              <a:rPr lang="en-GB" sz="2000" b="1" dirty="0"/>
              <a:t>The various discourses</a:t>
            </a:r>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20</a:t>
            </a:fld>
            <a:endParaRPr lang="en-US" dirty="0"/>
          </a:p>
        </p:txBody>
      </p:sp>
      <p:grpSp>
        <p:nvGrpSpPr>
          <p:cNvPr id="13" name="Hópur 12">
            <a:extLst>
              <a:ext uri="{FF2B5EF4-FFF2-40B4-BE49-F238E27FC236}">
                <a16:creationId xmlns:a16="http://schemas.microsoft.com/office/drawing/2014/main" id="{AF9D1597-5E3D-E235-79B8-21EAF3531DF3}"/>
              </a:ext>
            </a:extLst>
          </p:cNvPr>
          <p:cNvGrpSpPr/>
          <p:nvPr/>
        </p:nvGrpSpPr>
        <p:grpSpPr>
          <a:xfrm>
            <a:off x="6227029" y="1910631"/>
            <a:ext cx="1596725" cy="1543225"/>
            <a:chOff x="1922469" y="2016785"/>
            <a:chExt cx="2160240" cy="2016224"/>
          </a:xfrm>
        </p:grpSpPr>
        <p:sp>
          <p:nvSpPr>
            <p:cNvPr id="7" name="Sporaskja 6">
              <a:extLst>
                <a:ext uri="{FF2B5EF4-FFF2-40B4-BE49-F238E27FC236}">
                  <a16:creationId xmlns:a16="http://schemas.microsoft.com/office/drawing/2014/main" id="{7F3C007F-2721-0436-8F81-DD2143E91A58}"/>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1" name="Textarammi 10">
              <a:extLst>
                <a:ext uri="{FF2B5EF4-FFF2-40B4-BE49-F238E27FC236}">
                  <a16:creationId xmlns:a16="http://schemas.microsoft.com/office/drawing/2014/main" id="{7E512046-6CFA-FA63-5956-2069C125057E}"/>
                </a:ext>
              </a:extLst>
            </p:cNvPr>
            <p:cNvSpPr txBox="1"/>
            <p:nvPr/>
          </p:nvSpPr>
          <p:spPr>
            <a:xfrm>
              <a:off x="2335145" y="2641216"/>
              <a:ext cx="1530958" cy="844432"/>
            </a:xfrm>
            <a:prstGeom prst="rect">
              <a:avLst/>
            </a:prstGeom>
            <a:noFill/>
          </p:spPr>
          <p:txBody>
            <a:bodyPr wrap="square" rtlCol="0">
              <a:spAutoFit/>
            </a:bodyPr>
            <a:lstStyle/>
            <a:p>
              <a:r>
                <a:rPr lang="en-GB" dirty="0"/>
                <a:t>Policy impact??</a:t>
              </a:r>
              <a:endParaRPr lang="is-IS" dirty="0"/>
            </a:p>
          </p:txBody>
        </p:sp>
      </p:grpSp>
      <p:grpSp>
        <p:nvGrpSpPr>
          <p:cNvPr id="23" name="Hópur 22">
            <a:extLst>
              <a:ext uri="{FF2B5EF4-FFF2-40B4-BE49-F238E27FC236}">
                <a16:creationId xmlns:a16="http://schemas.microsoft.com/office/drawing/2014/main" id="{9D387F6E-0163-B478-EAD0-E3ED2B2F6C3D}"/>
              </a:ext>
            </a:extLst>
          </p:cNvPr>
          <p:cNvGrpSpPr/>
          <p:nvPr/>
        </p:nvGrpSpPr>
        <p:grpSpPr>
          <a:xfrm>
            <a:off x="6981000" y="3382183"/>
            <a:ext cx="1755606" cy="1753988"/>
            <a:chOff x="1922469" y="2016785"/>
            <a:chExt cx="2160240" cy="2016224"/>
          </a:xfrm>
          <a:pattFill prst="solidDmnd">
            <a:fgClr>
              <a:schemeClr val="accent1">
                <a:lumMod val="20000"/>
                <a:lumOff val="80000"/>
              </a:schemeClr>
            </a:fgClr>
            <a:bgClr>
              <a:schemeClr val="bg1"/>
            </a:bgClr>
          </a:pattFill>
        </p:grpSpPr>
        <p:sp>
          <p:nvSpPr>
            <p:cNvPr id="24" name="Sporaskja 23">
              <a:extLst>
                <a:ext uri="{FF2B5EF4-FFF2-40B4-BE49-F238E27FC236}">
                  <a16:creationId xmlns:a16="http://schemas.microsoft.com/office/drawing/2014/main" id="{044D7930-7224-20D1-42CD-ECFF1CC615E6}"/>
                </a:ext>
              </a:extLst>
            </p:cNvPr>
            <p:cNvSpPr/>
            <p:nvPr/>
          </p:nvSpPr>
          <p:spPr>
            <a:xfrm>
              <a:off x="1922469" y="2016785"/>
              <a:ext cx="2160240" cy="2016224"/>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5" name="Textarammi 24">
              <a:extLst>
                <a:ext uri="{FF2B5EF4-FFF2-40B4-BE49-F238E27FC236}">
                  <a16:creationId xmlns:a16="http://schemas.microsoft.com/office/drawing/2014/main" id="{4CCFFA5E-F2B7-36D3-BA2B-D6B5227BF585}"/>
                </a:ext>
              </a:extLst>
            </p:cNvPr>
            <p:cNvSpPr txBox="1"/>
            <p:nvPr/>
          </p:nvSpPr>
          <p:spPr>
            <a:xfrm>
              <a:off x="2352427" y="2944316"/>
              <a:ext cx="1224136" cy="646331"/>
            </a:xfrm>
            <a:prstGeom prst="rect">
              <a:avLst/>
            </a:prstGeom>
            <a:grpFill/>
          </p:spPr>
          <p:txBody>
            <a:bodyPr wrap="square" rtlCol="0">
              <a:spAutoFit/>
            </a:bodyPr>
            <a:lstStyle/>
            <a:p>
              <a:r>
                <a:rPr lang="en-GB" dirty="0"/>
                <a:t>Policy makers</a:t>
              </a:r>
            </a:p>
          </p:txBody>
        </p:sp>
      </p:grpSp>
      <p:grpSp>
        <p:nvGrpSpPr>
          <p:cNvPr id="3" name="Hópur 2">
            <a:extLst>
              <a:ext uri="{FF2B5EF4-FFF2-40B4-BE49-F238E27FC236}">
                <a16:creationId xmlns:a16="http://schemas.microsoft.com/office/drawing/2014/main" id="{998B703C-869E-A539-7900-EE7A88A681D0}"/>
              </a:ext>
            </a:extLst>
          </p:cNvPr>
          <p:cNvGrpSpPr/>
          <p:nvPr/>
        </p:nvGrpSpPr>
        <p:grpSpPr>
          <a:xfrm>
            <a:off x="3958692" y="1139753"/>
            <a:ext cx="2160240" cy="2074953"/>
            <a:chOff x="3932423" y="1112758"/>
            <a:chExt cx="2160240" cy="2074953"/>
          </a:xfrm>
        </p:grpSpPr>
        <p:grpSp>
          <p:nvGrpSpPr>
            <p:cNvPr id="14" name="Hópur 13">
              <a:extLst>
                <a:ext uri="{FF2B5EF4-FFF2-40B4-BE49-F238E27FC236}">
                  <a16:creationId xmlns:a16="http://schemas.microsoft.com/office/drawing/2014/main" id="{768B7000-806B-F262-ACF3-C50720CFDEC6}"/>
                </a:ext>
              </a:extLst>
            </p:cNvPr>
            <p:cNvGrpSpPr/>
            <p:nvPr/>
          </p:nvGrpSpPr>
          <p:grpSpPr>
            <a:xfrm>
              <a:off x="3932423" y="1112758"/>
              <a:ext cx="2160240" cy="2016224"/>
              <a:chOff x="1922469" y="2016785"/>
              <a:chExt cx="2160240" cy="2016224"/>
            </a:xfrm>
          </p:grpSpPr>
          <p:sp>
            <p:nvSpPr>
              <p:cNvPr id="15" name="Sporaskja 14">
                <a:extLst>
                  <a:ext uri="{FF2B5EF4-FFF2-40B4-BE49-F238E27FC236}">
                    <a16:creationId xmlns:a16="http://schemas.microsoft.com/office/drawing/2014/main" id="{C4E8207F-508B-1C41-5689-58F0AE063800}"/>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6" name="Textarammi 15">
                <a:extLst>
                  <a:ext uri="{FF2B5EF4-FFF2-40B4-BE49-F238E27FC236}">
                    <a16:creationId xmlns:a16="http://schemas.microsoft.com/office/drawing/2014/main" id="{B141D4CC-28C8-0D89-C506-F1123B4682F9}"/>
                  </a:ext>
                </a:extLst>
              </p:cNvPr>
              <p:cNvSpPr txBox="1"/>
              <p:nvPr/>
            </p:nvSpPr>
            <p:spPr>
              <a:xfrm>
                <a:off x="2390521" y="2121517"/>
                <a:ext cx="1224136" cy="923330"/>
              </a:xfrm>
              <a:prstGeom prst="rect">
                <a:avLst/>
              </a:prstGeom>
              <a:noFill/>
            </p:spPr>
            <p:txBody>
              <a:bodyPr wrap="square" rtlCol="0">
                <a:spAutoFit/>
              </a:bodyPr>
              <a:lstStyle/>
              <a:p>
                <a:r>
                  <a:rPr lang="en-GB" dirty="0"/>
                  <a:t>VET- institution – the idea</a:t>
                </a:r>
                <a:endParaRPr lang="is-IS" dirty="0"/>
              </a:p>
            </p:txBody>
          </p:sp>
        </p:grpSp>
        <p:graphicFrame>
          <p:nvGraphicFramePr>
            <p:cNvPr id="32" name="Línurit 31">
              <a:extLst>
                <a:ext uri="{FF2B5EF4-FFF2-40B4-BE49-F238E27FC236}">
                  <a16:creationId xmlns:a16="http://schemas.microsoft.com/office/drawing/2014/main" id="{5102111D-39FE-5BD8-7AA1-757CFD39C1A7}"/>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4" name="Hópur 3">
            <a:extLst>
              <a:ext uri="{FF2B5EF4-FFF2-40B4-BE49-F238E27FC236}">
                <a16:creationId xmlns:a16="http://schemas.microsoft.com/office/drawing/2014/main" id="{A6E5449D-7CD1-57FC-55A5-A848D6F7136F}"/>
              </a:ext>
            </a:extLst>
          </p:cNvPr>
          <p:cNvGrpSpPr/>
          <p:nvPr/>
        </p:nvGrpSpPr>
        <p:grpSpPr>
          <a:xfrm>
            <a:off x="1864751" y="1914278"/>
            <a:ext cx="2160240" cy="2074953"/>
            <a:chOff x="3932423" y="1112758"/>
            <a:chExt cx="2160240" cy="2074953"/>
          </a:xfrm>
        </p:grpSpPr>
        <p:grpSp>
          <p:nvGrpSpPr>
            <p:cNvPr id="5" name="Hópur 4">
              <a:extLst>
                <a:ext uri="{FF2B5EF4-FFF2-40B4-BE49-F238E27FC236}">
                  <a16:creationId xmlns:a16="http://schemas.microsoft.com/office/drawing/2014/main" id="{369891FE-0A80-F605-7933-1931AB581E8B}"/>
                </a:ext>
              </a:extLst>
            </p:cNvPr>
            <p:cNvGrpSpPr/>
            <p:nvPr/>
          </p:nvGrpSpPr>
          <p:grpSpPr>
            <a:xfrm>
              <a:off x="3932423" y="1112758"/>
              <a:ext cx="2160240" cy="2016224"/>
              <a:chOff x="1922469" y="2016785"/>
              <a:chExt cx="2160240" cy="2016224"/>
            </a:xfrm>
          </p:grpSpPr>
          <p:sp>
            <p:nvSpPr>
              <p:cNvPr id="10" name="Sporaskja 9">
                <a:extLst>
                  <a:ext uri="{FF2B5EF4-FFF2-40B4-BE49-F238E27FC236}">
                    <a16:creationId xmlns:a16="http://schemas.microsoft.com/office/drawing/2014/main" id="{6C75B6F9-83CA-EF7A-6633-95DD267CB4EE}"/>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arammi 11">
                <a:extLst>
                  <a:ext uri="{FF2B5EF4-FFF2-40B4-BE49-F238E27FC236}">
                    <a16:creationId xmlns:a16="http://schemas.microsoft.com/office/drawing/2014/main" id="{3E26415C-B3AE-5B6B-ED64-4BDF0CAC7C73}"/>
                  </a:ext>
                </a:extLst>
              </p:cNvPr>
              <p:cNvSpPr txBox="1"/>
              <p:nvPr/>
            </p:nvSpPr>
            <p:spPr>
              <a:xfrm>
                <a:off x="2315114" y="2239120"/>
                <a:ext cx="1406237" cy="923330"/>
              </a:xfrm>
              <a:prstGeom prst="rect">
                <a:avLst/>
              </a:prstGeom>
              <a:noFill/>
            </p:spPr>
            <p:txBody>
              <a:bodyPr wrap="square" rtlCol="0">
                <a:spAutoFit/>
              </a:bodyPr>
              <a:lstStyle/>
              <a:p>
                <a:r>
                  <a:rPr lang="en-GB" dirty="0"/>
                  <a:t>Students, teachers, mentors</a:t>
                </a:r>
                <a:endParaRPr lang="is-IS" dirty="0"/>
              </a:p>
            </p:txBody>
          </p:sp>
        </p:grpSp>
        <p:graphicFrame>
          <p:nvGraphicFramePr>
            <p:cNvPr id="8" name="Línurit 7">
              <a:extLst>
                <a:ext uri="{FF2B5EF4-FFF2-40B4-BE49-F238E27FC236}">
                  <a16:creationId xmlns:a16="http://schemas.microsoft.com/office/drawing/2014/main" id="{20972B60-1876-0664-56C6-6A0D73CAEB4E}"/>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34" name="Hópur 33">
            <a:extLst>
              <a:ext uri="{FF2B5EF4-FFF2-40B4-BE49-F238E27FC236}">
                <a16:creationId xmlns:a16="http://schemas.microsoft.com/office/drawing/2014/main" id="{CA30637E-E646-9A49-697A-44A97A4866FE}"/>
              </a:ext>
            </a:extLst>
          </p:cNvPr>
          <p:cNvGrpSpPr/>
          <p:nvPr/>
        </p:nvGrpSpPr>
        <p:grpSpPr>
          <a:xfrm>
            <a:off x="1666241" y="4049695"/>
            <a:ext cx="2160240" cy="2074953"/>
            <a:chOff x="3932423" y="1112758"/>
            <a:chExt cx="2160240" cy="2074953"/>
          </a:xfrm>
        </p:grpSpPr>
        <p:grpSp>
          <p:nvGrpSpPr>
            <p:cNvPr id="35" name="Hópur 34">
              <a:extLst>
                <a:ext uri="{FF2B5EF4-FFF2-40B4-BE49-F238E27FC236}">
                  <a16:creationId xmlns:a16="http://schemas.microsoft.com/office/drawing/2014/main" id="{DC7DB1A5-9810-B28E-FE97-DDEFBA5DA705}"/>
                </a:ext>
              </a:extLst>
            </p:cNvPr>
            <p:cNvGrpSpPr/>
            <p:nvPr/>
          </p:nvGrpSpPr>
          <p:grpSpPr>
            <a:xfrm>
              <a:off x="3932423" y="1112758"/>
              <a:ext cx="2160240" cy="2016224"/>
              <a:chOff x="1922469" y="2016785"/>
              <a:chExt cx="2160240" cy="2016224"/>
            </a:xfrm>
          </p:grpSpPr>
          <p:sp>
            <p:nvSpPr>
              <p:cNvPr id="37" name="Sporaskja 36">
                <a:extLst>
                  <a:ext uri="{FF2B5EF4-FFF2-40B4-BE49-F238E27FC236}">
                    <a16:creationId xmlns:a16="http://schemas.microsoft.com/office/drawing/2014/main" id="{ED14BF39-3AE2-981F-D6D7-2680B4E8319A}"/>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8" name="Textarammi 37">
                <a:extLst>
                  <a:ext uri="{FF2B5EF4-FFF2-40B4-BE49-F238E27FC236}">
                    <a16:creationId xmlns:a16="http://schemas.microsoft.com/office/drawing/2014/main" id="{B3B79010-97CE-9694-DA12-77A015DFAB31}"/>
                  </a:ext>
                </a:extLst>
              </p:cNvPr>
              <p:cNvSpPr txBox="1"/>
              <p:nvPr/>
            </p:nvSpPr>
            <p:spPr>
              <a:xfrm>
                <a:off x="2356678" y="2226267"/>
                <a:ext cx="1224136" cy="369332"/>
              </a:xfrm>
              <a:prstGeom prst="rect">
                <a:avLst/>
              </a:prstGeom>
              <a:noFill/>
            </p:spPr>
            <p:txBody>
              <a:bodyPr wrap="square" rtlCol="0">
                <a:spAutoFit/>
              </a:bodyPr>
              <a:lstStyle/>
              <a:p>
                <a:r>
                  <a:rPr lang="en-GB" dirty="0"/>
                  <a:t>Academia</a:t>
                </a:r>
                <a:endParaRPr lang="is-IS" dirty="0"/>
              </a:p>
            </p:txBody>
          </p:sp>
        </p:grpSp>
        <p:graphicFrame>
          <p:nvGraphicFramePr>
            <p:cNvPr id="36" name="Línurit 35">
              <a:extLst>
                <a:ext uri="{FF2B5EF4-FFF2-40B4-BE49-F238E27FC236}">
                  <a16:creationId xmlns:a16="http://schemas.microsoft.com/office/drawing/2014/main" id="{40B073DA-222A-240C-D84D-83914132233D}"/>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9" name="Hópur 38">
            <a:extLst>
              <a:ext uri="{FF2B5EF4-FFF2-40B4-BE49-F238E27FC236}">
                <a16:creationId xmlns:a16="http://schemas.microsoft.com/office/drawing/2014/main" id="{AA309FD4-7FF5-A9A0-903F-ADEF1520EF8C}"/>
              </a:ext>
            </a:extLst>
          </p:cNvPr>
          <p:cNvGrpSpPr/>
          <p:nvPr/>
        </p:nvGrpSpPr>
        <p:grpSpPr>
          <a:xfrm>
            <a:off x="3562465" y="5207844"/>
            <a:ext cx="2160240" cy="2074953"/>
            <a:chOff x="3932423" y="1112758"/>
            <a:chExt cx="2160240" cy="2074953"/>
          </a:xfrm>
        </p:grpSpPr>
        <p:grpSp>
          <p:nvGrpSpPr>
            <p:cNvPr id="40" name="Hópur 39">
              <a:extLst>
                <a:ext uri="{FF2B5EF4-FFF2-40B4-BE49-F238E27FC236}">
                  <a16:creationId xmlns:a16="http://schemas.microsoft.com/office/drawing/2014/main" id="{F5994D2D-C379-85D7-3555-A49B28C60005}"/>
                </a:ext>
              </a:extLst>
            </p:cNvPr>
            <p:cNvGrpSpPr/>
            <p:nvPr/>
          </p:nvGrpSpPr>
          <p:grpSpPr>
            <a:xfrm>
              <a:off x="3932423" y="1112758"/>
              <a:ext cx="2160240" cy="2016224"/>
              <a:chOff x="1922469" y="2016785"/>
              <a:chExt cx="2160240" cy="2016224"/>
            </a:xfrm>
          </p:grpSpPr>
          <p:sp>
            <p:nvSpPr>
              <p:cNvPr id="42" name="Sporaskja 41">
                <a:extLst>
                  <a:ext uri="{FF2B5EF4-FFF2-40B4-BE49-F238E27FC236}">
                    <a16:creationId xmlns:a16="http://schemas.microsoft.com/office/drawing/2014/main" id="{FE4BDF18-9890-DB91-619B-3C32408C6479}"/>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3" name="Textarammi 42">
                <a:extLst>
                  <a:ext uri="{FF2B5EF4-FFF2-40B4-BE49-F238E27FC236}">
                    <a16:creationId xmlns:a16="http://schemas.microsoft.com/office/drawing/2014/main" id="{1FDF40FF-9F3E-288C-D253-91BCC07AA0C3}"/>
                  </a:ext>
                </a:extLst>
              </p:cNvPr>
              <p:cNvSpPr txBox="1"/>
              <p:nvPr/>
            </p:nvSpPr>
            <p:spPr>
              <a:xfrm>
                <a:off x="2356677" y="2226267"/>
                <a:ext cx="1518551" cy="646331"/>
              </a:xfrm>
              <a:prstGeom prst="rect">
                <a:avLst/>
              </a:prstGeom>
              <a:noFill/>
            </p:spPr>
            <p:txBody>
              <a:bodyPr wrap="square" rtlCol="0">
                <a:spAutoFit/>
              </a:bodyPr>
              <a:lstStyle/>
              <a:p>
                <a:r>
                  <a:rPr lang="en-GB" dirty="0"/>
                  <a:t>International discourse</a:t>
                </a:r>
                <a:endParaRPr lang="is-IS" dirty="0"/>
              </a:p>
            </p:txBody>
          </p:sp>
        </p:grpSp>
        <p:graphicFrame>
          <p:nvGraphicFramePr>
            <p:cNvPr id="41" name="Línurit 40">
              <a:extLst>
                <a:ext uri="{FF2B5EF4-FFF2-40B4-BE49-F238E27FC236}">
                  <a16:creationId xmlns:a16="http://schemas.microsoft.com/office/drawing/2014/main" id="{D088959B-BD66-DEEF-49A7-E9D55BB24A64}"/>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pSp>
        <p:nvGrpSpPr>
          <p:cNvPr id="44" name="Hópur 43">
            <a:extLst>
              <a:ext uri="{FF2B5EF4-FFF2-40B4-BE49-F238E27FC236}">
                <a16:creationId xmlns:a16="http://schemas.microsoft.com/office/drawing/2014/main" id="{E7C688FC-80CE-CAD5-6F29-41452FDDE657}"/>
              </a:ext>
            </a:extLst>
          </p:cNvPr>
          <p:cNvGrpSpPr/>
          <p:nvPr/>
        </p:nvGrpSpPr>
        <p:grpSpPr>
          <a:xfrm>
            <a:off x="5830979" y="5007751"/>
            <a:ext cx="2160240" cy="2074953"/>
            <a:chOff x="3932423" y="1112758"/>
            <a:chExt cx="2160240" cy="2074953"/>
          </a:xfrm>
        </p:grpSpPr>
        <p:grpSp>
          <p:nvGrpSpPr>
            <p:cNvPr id="45" name="Hópur 44">
              <a:extLst>
                <a:ext uri="{FF2B5EF4-FFF2-40B4-BE49-F238E27FC236}">
                  <a16:creationId xmlns:a16="http://schemas.microsoft.com/office/drawing/2014/main" id="{B2F0196F-967B-013A-C719-17E13BE1C0FD}"/>
                </a:ext>
              </a:extLst>
            </p:cNvPr>
            <p:cNvGrpSpPr/>
            <p:nvPr/>
          </p:nvGrpSpPr>
          <p:grpSpPr>
            <a:xfrm>
              <a:off x="3932423" y="1112758"/>
              <a:ext cx="2160240" cy="2016224"/>
              <a:chOff x="1922469" y="2016785"/>
              <a:chExt cx="2160240" cy="2016224"/>
            </a:xfrm>
          </p:grpSpPr>
          <p:sp>
            <p:nvSpPr>
              <p:cNvPr id="47" name="Sporaskja 46">
                <a:extLst>
                  <a:ext uri="{FF2B5EF4-FFF2-40B4-BE49-F238E27FC236}">
                    <a16:creationId xmlns:a16="http://schemas.microsoft.com/office/drawing/2014/main" id="{0DD822BF-9E4B-0EDE-7C37-1DDE660A55DE}"/>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8" name="Textarammi 47">
                <a:extLst>
                  <a:ext uri="{FF2B5EF4-FFF2-40B4-BE49-F238E27FC236}">
                    <a16:creationId xmlns:a16="http://schemas.microsoft.com/office/drawing/2014/main" id="{E724A804-7E09-C035-FE6C-102D6C84A8B4}"/>
                  </a:ext>
                </a:extLst>
              </p:cNvPr>
              <p:cNvSpPr txBox="1"/>
              <p:nvPr/>
            </p:nvSpPr>
            <p:spPr>
              <a:xfrm>
                <a:off x="2356677" y="2226267"/>
                <a:ext cx="1518551" cy="369332"/>
              </a:xfrm>
              <a:prstGeom prst="rect">
                <a:avLst/>
              </a:prstGeom>
              <a:noFill/>
            </p:spPr>
            <p:txBody>
              <a:bodyPr wrap="square" rtlCol="0">
                <a:spAutoFit/>
              </a:bodyPr>
              <a:lstStyle/>
              <a:p>
                <a:r>
                  <a:rPr lang="en-GB" dirty="0"/>
                  <a:t>Industry</a:t>
                </a:r>
                <a:endParaRPr lang="is-IS" dirty="0"/>
              </a:p>
            </p:txBody>
          </p:sp>
        </p:grpSp>
        <p:graphicFrame>
          <p:nvGraphicFramePr>
            <p:cNvPr id="46" name="Línurit 45">
              <a:extLst>
                <a:ext uri="{FF2B5EF4-FFF2-40B4-BE49-F238E27FC236}">
                  <a16:creationId xmlns:a16="http://schemas.microsoft.com/office/drawing/2014/main" id="{BC479936-396E-D9E8-E0A6-32CE5EAC98A3}"/>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sp>
        <p:nvSpPr>
          <p:cNvPr id="30" name="Ör: Upp-niður 29">
            <a:extLst>
              <a:ext uri="{FF2B5EF4-FFF2-40B4-BE49-F238E27FC236}">
                <a16:creationId xmlns:a16="http://schemas.microsoft.com/office/drawing/2014/main" id="{6C5EAB3C-392F-F476-526F-E56DC9AD23F3}"/>
              </a:ext>
            </a:extLst>
          </p:cNvPr>
          <p:cNvSpPr/>
          <p:nvPr/>
        </p:nvSpPr>
        <p:spPr>
          <a:xfrm rot="7200000">
            <a:off x="3612823" y="5211255"/>
            <a:ext cx="184749" cy="652805"/>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3" name="Ör: Upp-niður 32">
            <a:extLst>
              <a:ext uri="{FF2B5EF4-FFF2-40B4-BE49-F238E27FC236}">
                <a16:creationId xmlns:a16="http://schemas.microsoft.com/office/drawing/2014/main" id="{E4A574AD-CFED-6FED-1FF4-882F508B0936}"/>
              </a:ext>
            </a:extLst>
          </p:cNvPr>
          <p:cNvSpPr/>
          <p:nvPr/>
        </p:nvSpPr>
        <p:spPr>
          <a:xfrm rot="12600000">
            <a:off x="2949347" y="3672226"/>
            <a:ext cx="184749" cy="652805"/>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9" name="Ör: Upp-niður 48">
            <a:extLst>
              <a:ext uri="{FF2B5EF4-FFF2-40B4-BE49-F238E27FC236}">
                <a16:creationId xmlns:a16="http://schemas.microsoft.com/office/drawing/2014/main" id="{012056DD-E27C-8494-375E-BCE0F58E3D45}"/>
              </a:ext>
            </a:extLst>
          </p:cNvPr>
          <p:cNvSpPr/>
          <p:nvPr/>
        </p:nvSpPr>
        <p:spPr>
          <a:xfrm rot="4860000">
            <a:off x="5335188" y="2444499"/>
            <a:ext cx="183312" cy="3976725"/>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57" name="Bein örvartenging 56">
            <a:extLst>
              <a:ext uri="{FF2B5EF4-FFF2-40B4-BE49-F238E27FC236}">
                <a16:creationId xmlns:a16="http://schemas.microsoft.com/office/drawing/2014/main" id="{9735F4CC-0498-5732-05EF-E6881C0A45B7}"/>
              </a:ext>
            </a:extLst>
          </p:cNvPr>
          <p:cNvCxnSpPr>
            <a:cxnSpLocks/>
          </p:cNvCxnSpPr>
          <p:nvPr/>
        </p:nvCxnSpPr>
        <p:spPr>
          <a:xfrm>
            <a:off x="5127512" y="2970705"/>
            <a:ext cx="2432453" cy="1196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Bein örvartenging 57">
            <a:extLst>
              <a:ext uri="{FF2B5EF4-FFF2-40B4-BE49-F238E27FC236}">
                <a16:creationId xmlns:a16="http://schemas.microsoft.com/office/drawing/2014/main" id="{24D8F23F-1730-29E4-C495-12D58929B62C}"/>
              </a:ext>
            </a:extLst>
          </p:cNvPr>
          <p:cNvCxnSpPr>
            <a:cxnSpLocks/>
          </p:cNvCxnSpPr>
          <p:nvPr/>
        </p:nvCxnSpPr>
        <p:spPr>
          <a:xfrm>
            <a:off x="3767122" y="3317162"/>
            <a:ext cx="3364247" cy="10328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Bein örvartenging 58">
            <a:extLst>
              <a:ext uri="{FF2B5EF4-FFF2-40B4-BE49-F238E27FC236}">
                <a16:creationId xmlns:a16="http://schemas.microsoft.com/office/drawing/2014/main" id="{07D3C96A-E6A0-4338-4966-4154C1C34476}"/>
              </a:ext>
            </a:extLst>
          </p:cNvPr>
          <p:cNvCxnSpPr>
            <a:cxnSpLocks/>
          </p:cNvCxnSpPr>
          <p:nvPr/>
        </p:nvCxnSpPr>
        <p:spPr>
          <a:xfrm>
            <a:off x="3653302" y="3460538"/>
            <a:ext cx="2826858" cy="17226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Bein örvartenging 59">
            <a:extLst>
              <a:ext uri="{FF2B5EF4-FFF2-40B4-BE49-F238E27FC236}">
                <a16:creationId xmlns:a16="http://schemas.microsoft.com/office/drawing/2014/main" id="{0F57CF35-A693-D5BB-09EA-460399A8688A}"/>
              </a:ext>
            </a:extLst>
          </p:cNvPr>
          <p:cNvCxnSpPr>
            <a:cxnSpLocks/>
          </p:cNvCxnSpPr>
          <p:nvPr/>
        </p:nvCxnSpPr>
        <p:spPr>
          <a:xfrm>
            <a:off x="3600998" y="3490417"/>
            <a:ext cx="1030189" cy="192526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Bein örvartenging 60">
            <a:extLst>
              <a:ext uri="{FF2B5EF4-FFF2-40B4-BE49-F238E27FC236}">
                <a16:creationId xmlns:a16="http://schemas.microsoft.com/office/drawing/2014/main" id="{D4B112A2-5F10-82EB-4127-C035F7FA5B67}"/>
              </a:ext>
            </a:extLst>
          </p:cNvPr>
          <p:cNvCxnSpPr>
            <a:cxnSpLocks/>
          </p:cNvCxnSpPr>
          <p:nvPr/>
        </p:nvCxnSpPr>
        <p:spPr>
          <a:xfrm flipV="1">
            <a:off x="5003007" y="2990075"/>
            <a:ext cx="346419" cy="24211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Bein örvartenging 61">
            <a:extLst>
              <a:ext uri="{FF2B5EF4-FFF2-40B4-BE49-F238E27FC236}">
                <a16:creationId xmlns:a16="http://schemas.microsoft.com/office/drawing/2014/main" id="{09267ECF-5D66-B914-910A-4DD6467FF17E}"/>
              </a:ext>
            </a:extLst>
          </p:cNvPr>
          <p:cNvCxnSpPr>
            <a:cxnSpLocks/>
          </p:cNvCxnSpPr>
          <p:nvPr/>
        </p:nvCxnSpPr>
        <p:spPr>
          <a:xfrm flipH="1" flipV="1">
            <a:off x="4880903" y="3053671"/>
            <a:ext cx="7257" cy="22741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Bein örvartenging 75">
            <a:extLst>
              <a:ext uri="{FF2B5EF4-FFF2-40B4-BE49-F238E27FC236}">
                <a16:creationId xmlns:a16="http://schemas.microsoft.com/office/drawing/2014/main" id="{E89F6FAD-DFFD-636F-8F86-77DDF1FE2D6A}"/>
              </a:ext>
            </a:extLst>
          </p:cNvPr>
          <p:cNvCxnSpPr>
            <a:cxnSpLocks/>
          </p:cNvCxnSpPr>
          <p:nvPr/>
        </p:nvCxnSpPr>
        <p:spPr>
          <a:xfrm>
            <a:off x="5564813" y="2943269"/>
            <a:ext cx="598128" cy="25215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Bein örvartenging 80">
            <a:extLst>
              <a:ext uri="{FF2B5EF4-FFF2-40B4-BE49-F238E27FC236}">
                <a16:creationId xmlns:a16="http://schemas.microsoft.com/office/drawing/2014/main" id="{86CAFC3D-A063-F80C-840C-A4FC27944098}"/>
              </a:ext>
            </a:extLst>
          </p:cNvPr>
          <p:cNvCxnSpPr>
            <a:cxnSpLocks/>
          </p:cNvCxnSpPr>
          <p:nvPr/>
        </p:nvCxnSpPr>
        <p:spPr>
          <a:xfrm flipH="1">
            <a:off x="5227784" y="4114840"/>
            <a:ext cx="2130235" cy="15023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Ör: Upp-niður 17">
            <a:extLst>
              <a:ext uri="{FF2B5EF4-FFF2-40B4-BE49-F238E27FC236}">
                <a16:creationId xmlns:a16="http://schemas.microsoft.com/office/drawing/2014/main" id="{2CF8BE24-D93F-F1AC-CD15-3EE712A2546B}"/>
              </a:ext>
            </a:extLst>
          </p:cNvPr>
          <p:cNvSpPr/>
          <p:nvPr/>
        </p:nvSpPr>
        <p:spPr>
          <a:xfrm rot="2160000">
            <a:off x="3959421" y="2480015"/>
            <a:ext cx="190396" cy="2316951"/>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9" name="Ör: Upp-niður 18">
            <a:extLst>
              <a:ext uri="{FF2B5EF4-FFF2-40B4-BE49-F238E27FC236}">
                <a16:creationId xmlns:a16="http://schemas.microsoft.com/office/drawing/2014/main" id="{E9E957BE-A591-2909-B201-0CCB4F1EA51B}"/>
              </a:ext>
            </a:extLst>
          </p:cNvPr>
          <p:cNvSpPr/>
          <p:nvPr/>
        </p:nvSpPr>
        <p:spPr>
          <a:xfrm rot="5640000">
            <a:off x="4987127" y="3622279"/>
            <a:ext cx="169498" cy="2942503"/>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26" name="Bein örvartenging 25">
            <a:extLst>
              <a:ext uri="{FF2B5EF4-FFF2-40B4-BE49-F238E27FC236}">
                <a16:creationId xmlns:a16="http://schemas.microsoft.com/office/drawing/2014/main" id="{0F520313-666A-03E8-51A3-14F3202CCA64}"/>
              </a:ext>
            </a:extLst>
          </p:cNvPr>
          <p:cNvCxnSpPr>
            <a:cxnSpLocks/>
          </p:cNvCxnSpPr>
          <p:nvPr/>
        </p:nvCxnSpPr>
        <p:spPr>
          <a:xfrm flipH="1" flipV="1">
            <a:off x="7309588" y="3171745"/>
            <a:ext cx="448299" cy="636667"/>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Bein örvartenging 62">
            <a:extLst>
              <a:ext uri="{FF2B5EF4-FFF2-40B4-BE49-F238E27FC236}">
                <a16:creationId xmlns:a16="http://schemas.microsoft.com/office/drawing/2014/main" id="{B1BB6158-1D32-C684-2422-84C99FDA854D}"/>
              </a:ext>
            </a:extLst>
          </p:cNvPr>
          <p:cNvCxnSpPr>
            <a:cxnSpLocks/>
            <a:stCxn id="12" idx="3"/>
          </p:cNvCxnSpPr>
          <p:nvPr/>
        </p:nvCxnSpPr>
        <p:spPr>
          <a:xfrm flipV="1">
            <a:off x="3663633" y="1910222"/>
            <a:ext cx="481869" cy="6880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Bein örvartenging 63">
            <a:extLst>
              <a:ext uri="{FF2B5EF4-FFF2-40B4-BE49-F238E27FC236}">
                <a16:creationId xmlns:a16="http://schemas.microsoft.com/office/drawing/2014/main" id="{C2DBA7E7-BCA4-0730-D158-4DE7717E8E84}"/>
              </a:ext>
            </a:extLst>
          </p:cNvPr>
          <p:cNvCxnSpPr>
            <a:cxnSpLocks/>
          </p:cNvCxnSpPr>
          <p:nvPr/>
        </p:nvCxnSpPr>
        <p:spPr>
          <a:xfrm flipV="1">
            <a:off x="5515224" y="5638173"/>
            <a:ext cx="567755" cy="4501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Bein örvartenging 66">
            <a:extLst>
              <a:ext uri="{FF2B5EF4-FFF2-40B4-BE49-F238E27FC236}">
                <a16:creationId xmlns:a16="http://schemas.microsoft.com/office/drawing/2014/main" id="{8CB1F955-6D0B-8EAC-DA21-68348994915A}"/>
              </a:ext>
            </a:extLst>
          </p:cNvPr>
          <p:cNvCxnSpPr>
            <a:cxnSpLocks/>
          </p:cNvCxnSpPr>
          <p:nvPr/>
        </p:nvCxnSpPr>
        <p:spPr>
          <a:xfrm flipV="1">
            <a:off x="7219808" y="4783679"/>
            <a:ext cx="564842" cy="7855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arammi 77">
            <a:extLst>
              <a:ext uri="{FF2B5EF4-FFF2-40B4-BE49-F238E27FC236}">
                <a16:creationId xmlns:a16="http://schemas.microsoft.com/office/drawing/2014/main" id="{A61BE492-FAEE-76A7-7BAF-BC691DD687FE}"/>
              </a:ext>
            </a:extLst>
          </p:cNvPr>
          <p:cNvSpPr txBox="1"/>
          <p:nvPr/>
        </p:nvSpPr>
        <p:spPr>
          <a:xfrm>
            <a:off x="117865" y="1324320"/>
            <a:ext cx="3722496" cy="369332"/>
          </a:xfrm>
          <a:prstGeom prst="rect">
            <a:avLst/>
          </a:prstGeom>
          <a:noFill/>
        </p:spPr>
        <p:txBody>
          <a:bodyPr wrap="square" rtlCol="0">
            <a:spAutoFit/>
          </a:bodyPr>
          <a:lstStyle/>
          <a:p>
            <a:r>
              <a:rPr lang="en-GB" dirty="0"/>
              <a:t>How do these discourses interact?</a:t>
            </a:r>
            <a:endParaRPr lang="is-IS" dirty="0"/>
          </a:p>
        </p:txBody>
      </p:sp>
      <p:sp>
        <p:nvSpPr>
          <p:cNvPr id="79" name="Textarammi 78">
            <a:extLst>
              <a:ext uri="{FF2B5EF4-FFF2-40B4-BE49-F238E27FC236}">
                <a16:creationId xmlns:a16="http://schemas.microsoft.com/office/drawing/2014/main" id="{F735681A-A92B-80E1-D4CD-F1A7C1E2777B}"/>
              </a:ext>
            </a:extLst>
          </p:cNvPr>
          <p:cNvSpPr txBox="1"/>
          <p:nvPr/>
        </p:nvSpPr>
        <p:spPr>
          <a:xfrm>
            <a:off x="21608" y="3348504"/>
            <a:ext cx="1482697" cy="2585323"/>
          </a:xfrm>
          <a:prstGeom prst="rect">
            <a:avLst/>
          </a:prstGeom>
          <a:noFill/>
        </p:spPr>
        <p:txBody>
          <a:bodyPr wrap="square" rtlCol="0">
            <a:spAutoFit/>
          </a:bodyPr>
          <a:lstStyle/>
          <a:p>
            <a:r>
              <a:rPr lang="en-GB" dirty="0"/>
              <a:t>What is the role played by academia in potential interactions?</a:t>
            </a:r>
          </a:p>
          <a:p>
            <a:endParaRPr lang="en-GB" dirty="0"/>
          </a:p>
          <a:p>
            <a:r>
              <a:rPr lang="en-GB" dirty="0"/>
              <a:t>We must deliberate this.</a:t>
            </a:r>
            <a:endParaRPr lang="is-IS" dirty="0"/>
          </a:p>
        </p:txBody>
      </p:sp>
      <p:sp>
        <p:nvSpPr>
          <p:cNvPr id="17" name="Ör: Upp-niður 16">
            <a:extLst>
              <a:ext uri="{FF2B5EF4-FFF2-40B4-BE49-F238E27FC236}">
                <a16:creationId xmlns:a16="http://schemas.microsoft.com/office/drawing/2014/main" id="{18F042C8-9E21-AC44-6773-F5C6393B0970}"/>
              </a:ext>
            </a:extLst>
          </p:cNvPr>
          <p:cNvSpPr/>
          <p:nvPr/>
        </p:nvSpPr>
        <p:spPr>
          <a:xfrm rot="11460000">
            <a:off x="2582140" y="3575659"/>
            <a:ext cx="547914" cy="869200"/>
          </a:xfrm>
          <a:prstGeom prst="upDownArrow">
            <a:avLst/>
          </a:prstGeom>
          <a:solidFill>
            <a:schemeClr val="bg2">
              <a:lumMod val="5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7858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rgbClr val="FFC000"/>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GB" sz="2000" b="1" dirty="0"/>
              <a:t>Evolution – transformation –?</a:t>
            </a:r>
          </a:p>
        </p:txBody>
      </p:sp>
      <p:sp>
        <p:nvSpPr>
          <p:cNvPr id="16386" name="Rectangle 3"/>
          <p:cNvSpPr>
            <a:spLocks noGrp="1"/>
          </p:cNvSpPr>
          <p:nvPr>
            <p:ph type="body" idx="1"/>
          </p:nvPr>
        </p:nvSpPr>
        <p:spPr>
          <a:xfrm>
            <a:off x="84796" y="0"/>
            <a:ext cx="798086" cy="368613"/>
          </a:xfrm>
          <a:solidFill>
            <a:schemeClr val="bg1"/>
          </a:solidFill>
        </p:spPr>
        <p:txBody>
          <a:bodyPr wrap="square">
            <a:spAutoFit/>
          </a:bodyPr>
          <a:lstStyle/>
          <a:p>
            <a:pPr marL="0" indent="0">
              <a:buNone/>
            </a:pPr>
            <a:r>
              <a:rPr lang="en-GB" sz="1800" dirty="0">
                <a:latin typeface="+mn-lt"/>
              </a:rPr>
              <a:t>Part 3</a:t>
            </a:r>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21</a:t>
            </a:fld>
            <a:endParaRPr lang="en-US" dirty="0"/>
          </a:p>
        </p:txBody>
      </p:sp>
      <p:sp>
        <p:nvSpPr>
          <p:cNvPr id="4" name="Rectangle 3">
            <a:extLst>
              <a:ext uri="{FF2B5EF4-FFF2-40B4-BE49-F238E27FC236}">
                <a16:creationId xmlns:a16="http://schemas.microsoft.com/office/drawing/2014/main" id="{25087F22-7F16-6091-2002-425D70FFA614}"/>
              </a:ext>
            </a:extLst>
          </p:cNvPr>
          <p:cNvSpPr txBox="1">
            <a:spLocks/>
          </p:cNvSpPr>
          <p:nvPr/>
        </p:nvSpPr>
        <p:spPr bwMode="auto">
          <a:xfrm>
            <a:off x="5465037" y="4003908"/>
            <a:ext cx="4434806" cy="3341735"/>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1600" kern="0" dirty="0">
                <a:latin typeface="+mn-lt"/>
              </a:rPr>
              <a:t>Since, - my speculation about how education would – and should develop, has been among my main interests: </a:t>
            </a:r>
          </a:p>
          <a:p>
            <a:pPr marL="0" indent="0">
              <a:buNone/>
            </a:pPr>
            <a:r>
              <a:rPr lang="en-GB" sz="1600" kern="0" dirty="0">
                <a:latin typeface="+mn-lt"/>
              </a:rPr>
              <a:t>Change - of – and within -  the system of education: When do we see stagnation – stability - evolution – transformation? </a:t>
            </a:r>
          </a:p>
          <a:p>
            <a:pPr marL="0" indent="0">
              <a:buNone/>
            </a:pPr>
            <a:endParaRPr lang="en-GB" sz="1600" kern="0" dirty="0">
              <a:latin typeface="+mn-lt"/>
            </a:endParaRPr>
          </a:p>
          <a:p>
            <a:pPr marL="0" indent="0">
              <a:buNone/>
            </a:pPr>
            <a:r>
              <a:rPr lang="en-GB" sz="1600" kern="0" dirty="0">
                <a:latin typeface="+mn-lt"/>
              </a:rPr>
              <a:t>What changes, and what doesn’t?</a:t>
            </a:r>
          </a:p>
          <a:p>
            <a:pPr marL="0" indent="0">
              <a:buNone/>
            </a:pPr>
            <a:r>
              <a:rPr lang="en-GB" sz="1600" kern="0" dirty="0">
                <a:latin typeface="+mn-lt"/>
              </a:rPr>
              <a:t>One should look both at the inside of the educational edifice and outside it. </a:t>
            </a:r>
          </a:p>
          <a:p>
            <a:pPr marL="0" indent="0">
              <a:buNone/>
            </a:pPr>
            <a:endParaRPr lang="en-GB" sz="1600" kern="0" dirty="0">
              <a:latin typeface="+mn-lt"/>
            </a:endParaRPr>
          </a:p>
          <a:p>
            <a:pPr marL="0" indent="0">
              <a:buNone/>
            </a:pPr>
            <a:r>
              <a:rPr lang="en-GB" sz="1600" kern="0" dirty="0">
                <a:latin typeface="+mn-lt"/>
              </a:rPr>
              <a:t>What drives changes and what holds them back? </a:t>
            </a:r>
          </a:p>
        </p:txBody>
      </p:sp>
      <p:sp>
        <p:nvSpPr>
          <p:cNvPr id="5" name="Rectangle 3">
            <a:extLst>
              <a:ext uri="{FF2B5EF4-FFF2-40B4-BE49-F238E27FC236}">
                <a16:creationId xmlns:a16="http://schemas.microsoft.com/office/drawing/2014/main" id="{EE294208-4E09-42FE-A3B1-AEE782E4D632}"/>
              </a:ext>
            </a:extLst>
          </p:cNvPr>
          <p:cNvSpPr txBox="1">
            <a:spLocks/>
          </p:cNvSpPr>
          <p:nvPr/>
        </p:nvSpPr>
        <p:spPr bwMode="auto">
          <a:xfrm>
            <a:off x="-6583" y="797643"/>
            <a:ext cx="5279711" cy="456976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1600" dirty="0"/>
              <a:t>Paper in JVET 74(1) 2022 see pp 84-85 </a:t>
            </a:r>
            <a:r>
              <a:rPr lang="en-GB" sz="800" dirty="0">
                <a:hlinkClick r:id="rId3"/>
              </a:rPr>
              <a:t>https://www.tandfonline.com/doi/epdf/10.1080/13636820.2020.1833078?needAccess=true</a:t>
            </a:r>
            <a:r>
              <a:rPr lang="en-GB" sz="800" dirty="0"/>
              <a:t> </a:t>
            </a:r>
          </a:p>
          <a:p>
            <a:pPr marL="0" indent="0">
              <a:spcBef>
                <a:spcPts val="1800"/>
              </a:spcBef>
              <a:buNone/>
            </a:pPr>
            <a:r>
              <a:rPr lang="en-GB" sz="1600" dirty="0">
                <a:latin typeface="+mn-lt"/>
              </a:rPr>
              <a:t>Does the vocational curriculum have a future?</a:t>
            </a:r>
          </a:p>
          <a:p>
            <a:pPr marL="0" indent="0">
              <a:spcBef>
                <a:spcPts val="1800"/>
              </a:spcBef>
              <a:buNone/>
            </a:pPr>
            <a:r>
              <a:rPr lang="en-GB" sz="1600" dirty="0">
                <a:latin typeface="+mn-lt"/>
              </a:rPr>
              <a:t>Michael Young:  “My prediction is that the vocational curriculum in its present form will disappear.” </a:t>
            </a:r>
            <a:endParaRPr lang="en-GB" sz="1600" kern="0" dirty="0">
              <a:latin typeface="+mn-lt"/>
            </a:endParaRPr>
          </a:p>
          <a:p>
            <a:pPr marL="0" indent="0">
              <a:spcBef>
                <a:spcPts val="1800"/>
              </a:spcBef>
              <a:buNone/>
            </a:pPr>
            <a:r>
              <a:rPr lang="en-GB" sz="1600" dirty="0">
                <a:latin typeface="+mn-lt"/>
              </a:rPr>
              <a:t>Jim Hordern: “There is good reason to suggest that the vocational curriculum will not disappear, … “</a:t>
            </a:r>
            <a:endParaRPr lang="en-GB" sz="1600" kern="0" dirty="0">
              <a:latin typeface="+mn-lt"/>
            </a:endParaRPr>
          </a:p>
          <a:p>
            <a:pPr marL="0" indent="0">
              <a:spcBef>
                <a:spcPts val="1800"/>
              </a:spcBef>
              <a:buNone/>
            </a:pPr>
            <a:r>
              <a:rPr lang="en-GB" sz="1600" kern="0" dirty="0">
                <a:latin typeface="+mn-lt"/>
              </a:rPr>
              <a:t>It is of course worth speculating what it means if a curriculum – disappears – what present form means – but the discussion between these two academics is important both at the deep and the superficial levels. </a:t>
            </a:r>
          </a:p>
          <a:p>
            <a:pPr marL="0" indent="0">
              <a:spcBef>
                <a:spcPts val="1800"/>
              </a:spcBef>
              <a:buNone/>
            </a:pPr>
            <a:r>
              <a:rPr lang="en-GB" sz="1600" kern="0" dirty="0">
                <a:latin typeface="+mn-lt"/>
              </a:rPr>
              <a:t>And we can also turn it into the more general question: where is VET heading – within each of our cultures? Is it evolving – transforming – or disappearing??</a:t>
            </a:r>
          </a:p>
        </p:txBody>
      </p:sp>
      <p:sp>
        <p:nvSpPr>
          <p:cNvPr id="8" name="Rectangle 3">
            <a:extLst>
              <a:ext uri="{FF2B5EF4-FFF2-40B4-BE49-F238E27FC236}">
                <a16:creationId xmlns:a16="http://schemas.microsoft.com/office/drawing/2014/main" id="{F41F38CA-1E9D-1C05-91C5-32CD62F1DAE5}"/>
              </a:ext>
            </a:extLst>
          </p:cNvPr>
          <p:cNvSpPr txBox="1">
            <a:spLocks/>
          </p:cNvSpPr>
          <p:nvPr/>
        </p:nvSpPr>
        <p:spPr bwMode="auto">
          <a:xfrm>
            <a:off x="5465037" y="1307016"/>
            <a:ext cx="4408930" cy="2307605"/>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1600" dirty="0">
                <a:latin typeface="+mn-lt"/>
              </a:rPr>
              <a:t>40 years ago, I was asked to predict educational development for the next 25 years. I was asked because I was considered likely to delineate the enormous changes that people knew would take place. I knew a fair bit about the use of computers in education – and would perhaps be able to explain why schools might perhaps no longer exist. But, I predicted little change; very mundane and boring reading. But I was largely right.  </a:t>
            </a:r>
            <a:endParaRPr lang="en-GB" sz="1600" kern="0" dirty="0">
              <a:latin typeface="+mn-lt"/>
            </a:endParaRPr>
          </a:p>
        </p:txBody>
      </p:sp>
      <p:sp>
        <p:nvSpPr>
          <p:cNvPr id="10" name="Textarammi 9">
            <a:extLst>
              <a:ext uri="{FF2B5EF4-FFF2-40B4-BE49-F238E27FC236}">
                <a16:creationId xmlns:a16="http://schemas.microsoft.com/office/drawing/2014/main" id="{32918B21-19E0-DBA2-D4D7-EC11B0A9968A}"/>
              </a:ext>
            </a:extLst>
          </p:cNvPr>
          <p:cNvSpPr txBox="1"/>
          <p:nvPr/>
        </p:nvSpPr>
        <p:spPr>
          <a:xfrm>
            <a:off x="8041059" y="142762"/>
            <a:ext cx="1832908" cy="646331"/>
          </a:xfrm>
          <a:prstGeom prst="rect">
            <a:avLst/>
          </a:prstGeom>
          <a:noFill/>
        </p:spPr>
        <p:txBody>
          <a:bodyPr wrap="square">
            <a:spAutoFit/>
          </a:bodyPr>
          <a:lstStyle/>
          <a:p>
            <a:pPr algn="l"/>
            <a:r>
              <a:rPr lang="en-GB" sz="1200" i="0" dirty="0">
                <a:solidFill>
                  <a:srgbClr val="000000"/>
                </a:solidFill>
                <a:effectLst/>
                <a:latin typeface="Jost" pitchFamily="2" charset="0"/>
              </a:rPr>
              <a:t>Evolving VET: Navigating traditions and transformations</a:t>
            </a:r>
          </a:p>
        </p:txBody>
      </p:sp>
    </p:spTree>
    <p:extLst>
      <p:ext uri="{BB962C8B-B14F-4D97-AF65-F5344CB8AC3E}">
        <p14:creationId xmlns:p14="http://schemas.microsoft.com/office/powerpoint/2010/main" val="261172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rgbClr val="FFC000"/>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GB" sz="2000" b="1" dirty="0"/>
              <a:t>Evolution - transformation</a:t>
            </a:r>
          </a:p>
        </p:txBody>
      </p:sp>
      <p:sp>
        <p:nvSpPr>
          <p:cNvPr id="16386" name="Rectangle 3"/>
          <p:cNvSpPr>
            <a:spLocks noGrp="1"/>
          </p:cNvSpPr>
          <p:nvPr>
            <p:ph type="body" idx="1"/>
          </p:nvPr>
        </p:nvSpPr>
        <p:spPr>
          <a:xfrm>
            <a:off x="0" y="-41545"/>
            <a:ext cx="798086" cy="368613"/>
          </a:xfrm>
          <a:solidFill>
            <a:schemeClr val="bg1"/>
          </a:solidFill>
        </p:spPr>
        <p:txBody>
          <a:bodyPr wrap="square">
            <a:spAutoFit/>
          </a:bodyPr>
          <a:lstStyle/>
          <a:p>
            <a:pPr marL="0" indent="0">
              <a:buNone/>
            </a:pPr>
            <a:r>
              <a:rPr lang="en-GB" sz="1800" dirty="0">
                <a:latin typeface="+mn-lt"/>
              </a:rPr>
              <a:t>Part 3</a:t>
            </a:r>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22</a:t>
            </a:fld>
            <a:endParaRPr lang="en-US" dirty="0"/>
          </a:p>
        </p:txBody>
      </p:sp>
      <p:sp>
        <p:nvSpPr>
          <p:cNvPr id="3" name="Rectangle 3">
            <a:extLst>
              <a:ext uri="{FF2B5EF4-FFF2-40B4-BE49-F238E27FC236}">
                <a16:creationId xmlns:a16="http://schemas.microsoft.com/office/drawing/2014/main" id="{07FD542C-20E2-89A6-0E0A-F8D004057753}"/>
              </a:ext>
            </a:extLst>
          </p:cNvPr>
          <p:cNvSpPr txBox="1">
            <a:spLocks/>
          </p:cNvSpPr>
          <p:nvPr/>
        </p:nvSpPr>
        <p:spPr bwMode="auto">
          <a:xfrm>
            <a:off x="84795" y="1104949"/>
            <a:ext cx="5580000" cy="1815163"/>
          </a:xfrm>
          <a:prstGeom prst="rect">
            <a:avLst/>
          </a:prstGeom>
          <a:solidFill>
            <a:schemeClr val="bg1"/>
          </a:solidFill>
          <a:ln w="9525">
            <a:solidFill>
              <a:schemeClr val="accent1"/>
            </a:solid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spcBef>
                <a:spcPts val="1800"/>
              </a:spcBef>
              <a:buNone/>
            </a:pPr>
            <a:r>
              <a:rPr lang="en-GB" sz="1800" b="1" kern="0" dirty="0"/>
              <a:t>Inside institutional education</a:t>
            </a:r>
          </a:p>
          <a:p>
            <a:pPr marL="0" indent="0">
              <a:spcBef>
                <a:spcPts val="1800"/>
              </a:spcBef>
              <a:buNone/>
            </a:pPr>
            <a:r>
              <a:rPr lang="en-GB" sz="1600" kern="0" dirty="0"/>
              <a:t>Credentials – curriculum – pedagogy change very slowly – largely because they are institutions in themselves – not organizations </a:t>
            </a:r>
          </a:p>
          <a:p>
            <a:pPr marL="0" indent="0">
              <a:spcBef>
                <a:spcPts val="1800"/>
              </a:spcBef>
              <a:buNone/>
            </a:pPr>
            <a:r>
              <a:rPr lang="en-GB" sz="1600" kern="0" dirty="0"/>
              <a:t>There are developments: </a:t>
            </a:r>
            <a:r>
              <a:rPr lang="en-GB" sz="1600" i="1" kern="0" dirty="0"/>
              <a:t>Institutions drift </a:t>
            </a:r>
            <a:r>
              <a:rPr lang="en-GB" sz="1600" kern="0" dirty="0"/>
              <a:t>toward homogeneity and higher status and there is a gradual </a:t>
            </a:r>
            <a:r>
              <a:rPr lang="en-GB" sz="1600" i="1" kern="0" dirty="0"/>
              <a:t>academic drift. </a:t>
            </a:r>
            <a:endParaRPr lang="en-GB" sz="1600" kern="0" dirty="0">
              <a:latin typeface="+mn-lt"/>
            </a:endParaRPr>
          </a:p>
        </p:txBody>
      </p:sp>
      <p:sp>
        <p:nvSpPr>
          <p:cNvPr id="7" name="Rectangle 3">
            <a:extLst>
              <a:ext uri="{FF2B5EF4-FFF2-40B4-BE49-F238E27FC236}">
                <a16:creationId xmlns:a16="http://schemas.microsoft.com/office/drawing/2014/main" id="{0B51AED5-E622-F47F-D4A5-72C047B5C2A2}"/>
              </a:ext>
            </a:extLst>
          </p:cNvPr>
          <p:cNvSpPr txBox="1">
            <a:spLocks/>
          </p:cNvSpPr>
          <p:nvPr/>
        </p:nvSpPr>
        <p:spPr bwMode="auto">
          <a:xfrm>
            <a:off x="280232" y="5491493"/>
            <a:ext cx="6176651" cy="1809007"/>
          </a:xfrm>
          <a:prstGeom prst="rect">
            <a:avLst/>
          </a:prstGeom>
          <a:solidFill>
            <a:schemeClr val="bg1"/>
          </a:solidFill>
          <a:ln w="9525">
            <a:solidFill>
              <a:schemeClr val="accent1"/>
            </a:solid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1588">
              <a:buNone/>
            </a:pPr>
            <a:r>
              <a:rPr lang="en-GB" sz="1800" b="1" kern="0" dirty="0"/>
              <a:t>Outside institutional education: the world of work</a:t>
            </a:r>
          </a:p>
          <a:p>
            <a:pPr marL="0" indent="1588">
              <a:buNone/>
            </a:pPr>
            <a:r>
              <a:rPr lang="en-GB" sz="1800" kern="0" dirty="0">
                <a:latin typeface="+mn-lt"/>
              </a:rPr>
              <a:t>Multifaceted substantial changes: There are simultaneously rapid changes or transformations </a:t>
            </a:r>
            <a:r>
              <a:rPr lang="en-GB" sz="1800" i="1" kern="0" dirty="0">
                <a:latin typeface="+mn-lt"/>
              </a:rPr>
              <a:t>in the social culture, norms and structure, social composition, modus operandi of the world of work, - there are  visible grand challenges, and most aspects of technology are transformed. </a:t>
            </a:r>
            <a:endParaRPr lang="en-GB" sz="2000" i="1" kern="0" dirty="0">
              <a:latin typeface="+mn-lt"/>
            </a:endParaRPr>
          </a:p>
        </p:txBody>
      </p:sp>
      <p:sp>
        <p:nvSpPr>
          <p:cNvPr id="10" name="Textarammi 9">
            <a:extLst>
              <a:ext uri="{FF2B5EF4-FFF2-40B4-BE49-F238E27FC236}">
                <a16:creationId xmlns:a16="http://schemas.microsoft.com/office/drawing/2014/main" id="{32918B21-19E0-DBA2-D4D7-EC11B0A9968A}"/>
              </a:ext>
            </a:extLst>
          </p:cNvPr>
          <p:cNvSpPr txBox="1"/>
          <p:nvPr/>
        </p:nvSpPr>
        <p:spPr>
          <a:xfrm>
            <a:off x="8041059" y="142762"/>
            <a:ext cx="1832908" cy="646331"/>
          </a:xfrm>
          <a:prstGeom prst="rect">
            <a:avLst/>
          </a:prstGeom>
          <a:noFill/>
        </p:spPr>
        <p:txBody>
          <a:bodyPr wrap="square">
            <a:spAutoFit/>
          </a:bodyPr>
          <a:lstStyle/>
          <a:p>
            <a:pPr algn="l"/>
            <a:r>
              <a:rPr lang="en-GB" sz="1200" i="0" dirty="0">
                <a:solidFill>
                  <a:srgbClr val="000000"/>
                </a:solidFill>
                <a:effectLst/>
                <a:latin typeface="Jost" pitchFamily="2" charset="0"/>
              </a:rPr>
              <a:t>Evolving VET: Navigating traditions and transformations</a:t>
            </a:r>
          </a:p>
        </p:txBody>
      </p:sp>
      <p:sp>
        <p:nvSpPr>
          <p:cNvPr id="11" name="Rectangle 3">
            <a:extLst>
              <a:ext uri="{FF2B5EF4-FFF2-40B4-BE49-F238E27FC236}">
                <a16:creationId xmlns:a16="http://schemas.microsoft.com/office/drawing/2014/main" id="{5104779F-19DD-F2BF-6B67-D43F5E7BC2FA}"/>
              </a:ext>
            </a:extLst>
          </p:cNvPr>
          <p:cNvSpPr txBox="1">
            <a:spLocks/>
          </p:cNvSpPr>
          <p:nvPr/>
        </p:nvSpPr>
        <p:spPr bwMode="auto">
          <a:xfrm>
            <a:off x="984275" y="3484235"/>
            <a:ext cx="8136904" cy="1587408"/>
          </a:xfrm>
          <a:prstGeom prst="rect">
            <a:avLst/>
          </a:prstGeom>
          <a:solidFill>
            <a:schemeClr val="bg1"/>
          </a:solidFill>
          <a:ln w="9525">
            <a:solidFill>
              <a:srgbClr val="00B050"/>
            </a:solid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1588">
              <a:buNone/>
            </a:pPr>
            <a:r>
              <a:rPr lang="en-GB" sz="1800" b="1" kern="0" dirty="0"/>
              <a:t>How does the interaction between these worlds develop?</a:t>
            </a:r>
          </a:p>
          <a:p>
            <a:pPr marL="0" indent="1588">
              <a:buNone/>
            </a:pPr>
            <a:r>
              <a:rPr lang="en-GB" sz="1800" kern="0" dirty="0">
                <a:latin typeface="+mn-lt"/>
              </a:rPr>
              <a:t>Do they open up to each other – as the intention is? Do they connect better?</a:t>
            </a:r>
          </a:p>
          <a:p>
            <a:pPr marL="0" indent="1588">
              <a:buNone/>
            </a:pPr>
            <a:r>
              <a:rPr lang="en-GB" sz="1800" kern="0" dirty="0">
                <a:latin typeface="+mn-lt"/>
              </a:rPr>
              <a:t>Or do they close in onto themselves? Does the increased professionalisation (at the educational side), and specialisation (at the industrial side) at least partly, induce isolation? How does the education system follow the changes in the world of work?</a:t>
            </a:r>
            <a:endParaRPr lang="en-GB" sz="2000" kern="0" dirty="0">
              <a:latin typeface="+mn-lt"/>
            </a:endParaRPr>
          </a:p>
        </p:txBody>
      </p:sp>
      <p:sp>
        <p:nvSpPr>
          <p:cNvPr id="12" name="Rectangle 3">
            <a:extLst>
              <a:ext uri="{FF2B5EF4-FFF2-40B4-BE49-F238E27FC236}">
                <a16:creationId xmlns:a16="http://schemas.microsoft.com/office/drawing/2014/main" id="{F81E5C69-B4C4-23DB-BA57-3243BD7EE27B}"/>
              </a:ext>
            </a:extLst>
          </p:cNvPr>
          <p:cNvSpPr txBox="1">
            <a:spLocks/>
          </p:cNvSpPr>
          <p:nvPr/>
        </p:nvSpPr>
        <p:spPr bwMode="auto">
          <a:xfrm>
            <a:off x="6802238" y="5316477"/>
            <a:ext cx="2967013" cy="1803910"/>
          </a:xfrm>
          <a:prstGeom prst="rect">
            <a:avLst/>
          </a:prstGeom>
          <a:solidFill>
            <a:schemeClr val="bg1"/>
          </a:solidFill>
          <a:ln w="1555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5">
                    <a:lumMod val="50000"/>
                  </a:schemeClr>
                </a:gs>
              </a:gsLst>
              <a:lin ang="13500000" scaled="1"/>
              <a:tileRect/>
            </a:gradFill>
            <a:miter lim="800000"/>
            <a:headEnd/>
            <a:tailEnd/>
          </a:ln>
        </p:spPr>
        <p:txBody>
          <a:bodyPr vert="horz" wrap="square" lIns="180000" tIns="180000" rIns="180000" bIns="180000"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1588">
              <a:buNone/>
            </a:pPr>
            <a:r>
              <a:rPr lang="en-GB" sz="1800" b="1" kern="0" dirty="0"/>
              <a:t>The academic sphere -- us?</a:t>
            </a:r>
          </a:p>
          <a:p>
            <a:pPr marL="0" indent="1588">
              <a:buNone/>
            </a:pPr>
            <a:r>
              <a:rPr lang="en-GB" sz="1800" kern="0" dirty="0"/>
              <a:t>How do we develop? Go deeper – connect better? Do we recognise our inert culture?</a:t>
            </a:r>
            <a:endParaRPr lang="en-GB" sz="2000" kern="0" dirty="0">
              <a:latin typeface="+mn-lt"/>
            </a:endParaRPr>
          </a:p>
        </p:txBody>
      </p:sp>
      <p:sp>
        <p:nvSpPr>
          <p:cNvPr id="13" name="Rectangle 3">
            <a:extLst>
              <a:ext uri="{FF2B5EF4-FFF2-40B4-BE49-F238E27FC236}">
                <a16:creationId xmlns:a16="http://schemas.microsoft.com/office/drawing/2014/main" id="{711BBCF2-AAF4-2297-93D6-5CDF87DB0526}"/>
              </a:ext>
            </a:extLst>
          </p:cNvPr>
          <p:cNvSpPr txBox="1">
            <a:spLocks/>
          </p:cNvSpPr>
          <p:nvPr/>
        </p:nvSpPr>
        <p:spPr bwMode="auto">
          <a:xfrm>
            <a:off x="5784531" y="1239987"/>
            <a:ext cx="4182454" cy="161818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1600" kern="0" dirty="0">
                <a:latin typeface="+mn-lt"/>
              </a:rPr>
              <a:t>What characterises these institutions and accounts for slow development? </a:t>
            </a:r>
          </a:p>
          <a:p>
            <a:pPr marL="0" indent="0">
              <a:buNone/>
            </a:pPr>
            <a:r>
              <a:rPr lang="en-GB" sz="1600" kern="0" dirty="0">
                <a:latin typeface="+mn-lt"/>
              </a:rPr>
              <a:t>The most important factors are culture (e.g., traditions), curriculum and the fragile connection to the world of work? Perhaps also vested interests within the system?</a:t>
            </a:r>
          </a:p>
        </p:txBody>
      </p:sp>
    </p:spTree>
    <p:extLst>
      <p:ext uri="{BB962C8B-B14F-4D97-AF65-F5344CB8AC3E}">
        <p14:creationId xmlns:p14="http://schemas.microsoft.com/office/powerpoint/2010/main" val="28955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23</a:t>
            </a:fld>
            <a:endParaRPr lang="en-US" dirty="0"/>
          </a:p>
        </p:txBody>
      </p:sp>
      <p:pic>
        <p:nvPicPr>
          <p:cNvPr id="7" name="Mynd 6">
            <a:extLst>
              <a:ext uri="{FF2B5EF4-FFF2-40B4-BE49-F238E27FC236}">
                <a16:creationId xmlns:a16="http://schemas.microsoft.com/office/drawing/2014/main" id="{64F63204-F794-5D0D-D902-BB4DAD204665}"/>
              </a:ext>
            </a:extLst>
          </p:cNvPr>
          <p:cNvPicPr>
            <a:picLocks noChangeAspect="1"/>
          </p:cNvPicPr>
          <p:nvPr/>
        </p:nvPicPr>
        <p:blipFill>
          <a:blip r:embed="rId3"/>
          <a:stretch>
            <a:fillRect/>
          </a:stretch>
        </p:blipFill>
        <p:spPr>
          <a:xfrm>
            <a:off x="1373411" y="3934925"/>
            <a:ext cx="2428875" cy="3236119"/>
          </a:xfrm>
          <a:prstGeom prst="rect">
            <a:avLst/>
          </a:prstGeom>
        </p:spPr>
      </p:pic>
      <p:pic>
        <p:nvPicPr>
          <p:cNvPr id="12" name="Mynd 11">
            <a:extLst>
              <a:ext uri="{FF2B5EF4-FFF2-40B4-BE49-F238E27FC236}">
                <a16:creationId xmlns:a16="http://schemas.microsoft.com/office/drawing/2014/main" id="{A5F223FB-3627-197E-0E0F-750965B9BEF1}"/>
              </a:ext>
            </a:extLst>
          </p:cNvPr>
          <p:cNvPicPr>
            <a:picLocks noChangeAspect="1"/>
          </p:cNvPicPr>
          <p:nvPr/>
        </p:nvPicPr>
        <p:blipFill>
          <a:blip r:embed="rId4"/>
          <a:stretch>
            <a:fillRect/>
          </a:stretch>
        </p:blipFill>
        <p:spPr>
          <a:xfrm>
            <a:off x="-13296" y="4858445"/>
            <a:ext cx="2242185" cy="2791206"/>
          </a:xfrm>
          <a:prstGeom prst="rect">
            <a:avLst/>
          </a:prstGeom>
        </p:spPr>
      </p:pic>
      <p:sp>
        <p:nvSpPr>
          <p:cNvPr id="4" name="Rectangle 3">
            <a:extLst>
              <a:ext uri="{FF2B5EF4-FFF2-40B4-BE49-F238E27FC236}">
                <a16:creationId xmlns:a16="http://schemas.microsoft.com/office/drawing/2014/main" id="{25087F22-7F16-6091-2002-425D70FFA614}"/>
              </a:ext>
            </a:extLst>
          </p:cNvPr>
          <p:cNvSpPr txBox="1">
            <a:spLocks/>
          </p:cNvSpPr>
          <p:nvPr/>
        </p:nvSpPr>
        <p:spPr bwMode="auto">
          <a:xfrm>
            <a:off x="-13296" y="1353432"/>
            <a:ext cx="3917206" cy="2784659"/>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spcBef>
                <a:spcPts val="1800"/>
              </a:spcBef>
              <a:buNone/>
            </a:pPr>
            <a:r>
              <a:rPr lang="en-GB" sz="2000" kern="0" dirty="0"/>
              <a:t>Let us turn to ourselves:</a:t>
            </a:r>
          </a:p>
          <a:p>
            <a:pPr marL="0" indent="0">
              <a:spcBef>
                <a:spcPts val="1800"/>
              </a:spcBef>
              <a:buNone/>
            </a:pPr>
            <a:r>
              <a:rPr lang="en-GB" sz="2000" kern="0" dirty="0"/>
              <a:t>Our </a:t>
            </a:r>
            <a:r>
              <a:rPr lang="en-GB" sz="2000" dirty="0"/>
              <a:t>raison d'être in academia </a:t>
            </a:r>
            <a:r>
              <a:rPr lang="en-GB" sz="2000" kern="0" dirty="0"/>
              <a:t>is that it is the hallmark of modern culture to be informed, enlightened and our research activity is our contribution. We also believe that understanding and evidence is the precondition for sensible action. </a:t>
            </a:r>
          </a:p>
        </p:txBody>
      </p:sp>
      <p:sp>
        <p:nvSpPr>
          <p:cNvPr id="13" name="Rectangle 2">
            <a:extLst>
              <a:ext uri="{FF2B5EF4-FFF2-40B4-BE49-F238E27FC236}">
                <a16:creationId xmlns:a16="http://schemas.microsoft.com/office/drawing/2014/main" id="{046BA169-64AC-AF20-6DED-3B57E862F89B}"/>
              </a:ext>
            </a:extLst>
          </p:cNvPr>
          <p:cNvSpPr txBox="1">
            <a:spLocks/>
          </p:cNvSpPr>
          <p:nvPr/>
        </p:nvSpPr>
        <p:spPr bwMode="auto">
          <a:xfrm>
            <a:off x="-13296" y="0"/>
            <a:ext cx="10177930" cy="1216566"/>
          </a:xfrm>
          <a:prstGeom prst="rect">
            <a:avLst/>
          </a:prstGeom>
          <a:gradFill>
            <a:gsLst>
              <a:gs pos="0">
                <a:srgbClr val="00B0F0"/>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3200" dirty="0"/>
              <a:t>	</a:t>
            </a:r>
            <a:r>
              <a:rPr lang="en-GB" sz="2400" b="1" dirty="0">
                <a:solidFill>
                  <a:schemeClr val="bg1"/>
                </a:solidFill>
              </a:rPr>
              <a:t>The role of academia: </a:t>
            </a:r>
            <a:r>
              <a:rPr lang="en-GB" sz="2400" b="1" dirty="0"/>
              <a:t> </a:t>
            </a:r>
            <a:r>
              <a:rPr lang="pt-BR" sz="2400" b="1" dirty="0"/>
              <a:t>How do we talk - connect?</a:t>
            </a:r>
            <a:endParaRPr lang="en-GB" sz="2400" b="1" dirty="0"/>
          </a:p>
        </p:txBody>
      </p:sp>
      <p:sp>
        <p:nvSpPr>
          <p:cNvPr id="3" name="Rectangle 3">
            <a:extLst>
              <a:ext uri="{FF2B5EF4-FFF2-40B4-BE49-F238E27FC236}">
                <a16:creationId xmlns:a16="http://schemas.microsoft.com/office/drawing/2014/main" id="{F0E25812-49E4-FFED-2622-EBDC90067A01}"/>
              </a:ext>
            </a:extLst>
          </p:cNvPr>
          <p:cNvSpPr txBox="1">
            <a:spLocks/>
          </p:cNvSpPr>
          <p:nvPr/>
        </p:nvSpPr>
        <p:spPr bwMode="auto">
          <a:xfrm>
            <a:off x="4080618" y="1333102"/>
            <a:ext cx="6084015" cy="6324089"/>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spcBef>
                <a:spcPts val="1800"/>
              </a:spcBef>
              <a:buNone/>
            </a:pPr>
            <a:r>
              <a:rPr lang="en-GB" sz="2000" kern="0" dirty="0">
                <a:latin typeface="+mn-lt"/>
              </a:rPr>
              <a:t>We labour to develop our ideas, meet and write to refine them and disseminate them. On the whole we do this quite well.  They will thus be a basis for further developments. Science for the sake of science. </a:t>
            </a:r>
          </a:p>
          <a:p>
            <a:pPr marL="0" indent="0">
              <a:spcBef>
                <a:spcPts val="1800"/>
              </a:spcBef>
              <a:buNone/>
            </a:pPr>
            <a:r>
              <a:rPr lang="en-GB" sz="2000" kern="0" dirty="0">
                <a:latin typeface="+mn-lt"/>
              </a:rPr>
              <a:t>And many of us also assume that these ideas will be used outside our confines, present understanding that guides both policy and practice. But there are two substantial problems. </a:t>
            </a:r>
          </a:p>
          <a:p>
            <a:pPr marL="0" indent="0">
              <a:spcBef>
                <a:spcPts val="1800"/>
              </a:spcBef>
              <a:buNone/>
            </a:pPr>
            <a:r>
              <a:rPr lang="en-GB" sz="2000" kern="0" dirty="0">
                <a:latin typeface="+mn-lt"/>
              </a:rPr>
              <a:t>The lesser one is that our ideas are rarely clear-cut and easily understandable outside our circles. And there are preciously few who have the interest or competence (or time) to take them up.</a:t>
            </a:r>
          </a:p>
          <a:p>
            <a:pPr marL="0" indent="0">
              <a:spcBef>
                <a:spcPts val="1800"/>
              </a:spcBef>
              <a:buNone/>
            </a:pPr>
            <a:r>
              <a:rPr lang="en-GB" sz="2000" kern="0" dirty="0">
                <a:latin typeface="+mn-lt"/>
              </a:rPr>
              <a:t>But the major one is that there is very little either explicit or implicit in our research that informs about action – except to suggest that action is appropriate. I think this refers to most serious misapprehension of the research community.  (And the reference here is to good, solid, sophisticated research.) </a:t>
            </a:r>
          </a:p>
        </p:txBody>
      </p:sp>
      <p:sp>
        <p:nvSpPr>
          <p:cNvPr id="16" name="Rectangle 3">
            <a:extLst>
              <a:ext uri="{FF2B5EF4-FFF2-40B4-BE49-F238E27FC236}">
                <a16:creationId xmlns:a16="http://schemas.microsoft.com/office/drawing/2014/main" id="{65D92E13-7DEB-2B8A-C284-FB0546DE0CFD}"/>
              </a:ext>
            </a:extLst>
          </p:cNvPr>
          <p:cNvSpPr txBox="1">
            <a:spLocks/>
          </p:cNvSpPr>
          <p:nvPr/>
        </p:nvSpPr>
        <p:spPr bwMode="auto">
          <a:xfrm>
            <a:off x="84796" y="0"/>
            <a:ext cx="798086" cy="36861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Part 4</a:t>
            </a:r>
          </a:p>
        </p:txBody>
      </p:sp>
    </p:spTree>
    <p:extLst>
      <p:ext uri="{BB962C8B-B14F-4D97-AF65-F5344CB8AC3E}">
        <p14:creationId xmlns:p14="http://schemas.microsoft.com/office/powerpoint/2010/main" val="384777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en-GB"/>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rgbClr val="00B0F0"/>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3200" dirty="0"/>
              <a:t>	</a:t>
            </a:r>
            <a:r>
              <a:rPr lang="en-GB" sz="2400" b="1" dirty="0">
                <a:solidFill>
                  <a:schemeClr val="bg1"/>
                </a:solidFill>
              </a:rPr>
              <a:t> The role of academia: </a:t>
            </a:r>
            <a:r>
              <a:rPr lang="en-GB" sz="2400" b="1" dirty="0"/>
              <a:t> </a:t>
            </a:r>
            <a:r>
              <a:rPr lang="pt-BR" sz="2400" b="1" dirty="0"/>
              <a:t>How do we talk - connect?</a:t>
            </a:r>
            <a:endParaRPr lang="en-GB" sz="2400" b="1" dirty="0"/>
          </a:p>
        </p:txBody>
      </p:sp>
      <p:sp>
        <p:nvSpPr>
          <p:cNvPr id="16386" name="Rectangle 3"/>
          <p:cNvSpPr>
            <a:spLocks noGrp="1"/>
          </p:cNvSpPr>
          <p:nvPr>
            <p:ph type="body" idx="1"/>
          </p:nvPr>
        </p:nvSpPr>
        <p:spPr>
          <a:xfrm>
            <a:off x="537559" y="1178049"/>
            <a:ext cx="8511612" cy="5816258"/>
          </a:xfrm>
          <a:solidFill>
            <a:schemeClr val="bg1"/>
          </a:solidFill>
        </p:spPr>
        <p:txBody>
          <a:bodyPr wrap="square">
            <a:spAutoFit/>
          </a:bodyPr>
          <a:lstStyle/>
          <a:p>
            <a:pPr marL="572873" lvl="1" indent="-176213">
              <a:spcBef>
                <a:spcPts val="1200"/>
              </a:spcBef>
              <a:buFont typeface="Arial" panose="020B0604020202020204" pitchFamily="34" charset="0"/>
              <a:buChar char="•"/>
            </a:pPr>
            <a:r>
              <a:rPr lang="en-GB" sz="1800" kern="0" dirty="0">
                <a:latin typeface="+mn-lt"/>
              </a:rPr>
              <a:t>The notion of evidence-based action, i.e., that once you have got the evidence, you know exactly what to do, is based on problematic thinking – to be polite. </a:t>
            </a:r>
          </a:p>
          <a:p>
            <a:pPr marL="572873" lvl="1" indent="-176213">
              <a:spcBef>
                <a:spcPts val="1200"/>
              </a:spcBef>
              <a:buFont typeface="Arial" panose="020B0604020202020204" pitchFamily="34" charset="0"/>
              <a:buChar char="•"/>
            </a:pPr>
            <a:r>
              <a:rPr lang="en-GB" sz="1800" dirty="0">
                <a:latin typeface="+mn-lt"/>
              </a:rPr>
              <a:t>This rather complex aspect of the complex research –practice, or -policy nexus should stimulate us to discuss – at least occasionally –how our endeavours could connect to the world outside academia. And we should discuss this at our academic conferences. There is no other (or better) forum.</a:t>
            </a:r>
            <a:endParaRPr lang="en-GB" sz="1800" kern="0" dirty="0">
              <a:latin typeface="+mn-lt"/>
            </a:endParaRPr>
          </a:p>
          <a:p>
            <a:pPr marL="572873" lvl="1" indent="-176213">
              <a:spcBef>
                <a:spcPts val="1200"/>
              </a:spcBef>
              <a:buFont typeface="Arial" panose="020B0604020202020204" pitchFamily="34" charset="0"/>
              <a:buChar char="•"/>
            </a:pPr>
            <a:r>
              <a:rPr lang="en-GB" sz="1800" kern="0" dirty="0">
                <a:latin typeface="+mn-lt"/>
              </a:rPr>
              <a:t>Of course, we see all kinds of very sensible structures set up related to various fields of science which all have the same issues</a:t>
            </a:r>
            <a:r>
              <a:rPr lang="en-GB" sz="1800" dirty="0">
                <a:latin typeface="+mn-lt"/>
              </a:rPr>
              <a:t>. These apply in different ways to our concerns: There are </a:t>
            </a:r>
            <a:r>
              <a:rPr lang="en-GB" sz="1800" i="1" dirty="0"/>
              <a:t>science parks </a:t>
            </a:r>
            <a:r>
              <a:rPr lang="en-GB" sz="1800" dirty="0"/>
              <a:t>or </a:t>
            </a:r>
            <a:r>
              <a:rPr lang="en-GB" sz="1800" i="1" dirty="0"/>
              <a:t>acceleration</a:t>
            </a:r>
            <a:r>
              <a:rPr lang="en-GB" sz="1800" dirty="0"/>
              <a:t> or </a:t>
            </a:r>
            <a:r>
              <a:rPr lang="en-GB" sz="1800" i="1" dirty="0"/>
              <a:t>incubation centres </a:t>
            </a:r>
            <a:r>
              <a:rPr lang="en-GB" sz="1800" dirty="0"/>
              <a:t>or </a:t>
            </a:r>
            <a:r>
              <a:rPr lang="en-GB" sz="1800" i="1" dirty="0"/>
              <a:t>hubs</a:t>
            </a:r>
            <a:r>
              <a:rPr lang="en-GB" sz="1800" dirty="0"/>
              <a:t>. </a:t>
            </a:r>
            <a:r>
              <a:rPr lang="en-GB" sz="1800" i="1" dirty="0"/>
              <a:t>Clearinghouses</a:t>
            </a:r>
            <a:r>
              <a:rPr lang="en-GB" sz="1800" dirty="0"/>
              <a:t>, or the ideas of </a:t>
            </a:r>
            <a:r>
              <a:rPr lang="en-GB" sz="1800" i="1" dirty="0"/>
              <a:t>translational science </a:t>
            </a:r>
            <a:r>
              <a:rPr lang="en-GB" sz="1800" dirty="0"/>
              <a:t>or </a:t>
            </a:r>
            <a:r>
              <a:rPr lang="en-GB" sz="1800" i="1" dirty="0"/>
              <a:t>knowledge</a:t>
            </a:r>
            <a:r>
              <a:rPr lang="en-GB" sz="1800" dirty="0"/>
              <a:t> may be fruitfully used within various fields. When attending to long-range issues we have </a:t>
            </a:r>
            <a:r>
              <a:rPr lang="en-GB" sz="1800" kern="0" dirty="0">
                <a:latin typeface="+mn-lt"/>
              </a:rPr>
              <a:t>m</a:t>
            </a:r>
            <a:r>
              <a:rPr lang="en-GB" sz="1800" dirty="0">
                <a:latin typeface="+mn-lt"/>
              </a:rPr>
              <a:t>ode 2 university departments, and then t</a:t>
            </a:r>
            <a:r>
              <a:rPr lang="en-GB" sz="1800" kern="0" dirty="0">
                <a:latin typeface="+mn-lt"/>
              </a:rPr>
              <a:t>riple (or quadruple and quintuple) helixes may perhaps be more relevant. We should discuss what </a:t>
            </a:r>
            <a:r>
              <a:rPr lang="en-GB" sz="1800" dirty="0">
                <a:latin typeface="+mn-lt"/>
              </a:rPr>
              <a:t>is most relevant for the various corners of vocational education. </a:t>
            </a:r>
          </a:p>
          <a:p>
            <a:pPr marL="572873" lvl="1" indent="-176213">
              <a:spcBef>
                <a:spcPts val="1200"/>
              </a:spcBef>
              <a:buFont typeface="Arial" panose="020B0604020202020204" pitchFamily="34" charset="0"/>
              <a:buChar char="•"/>
            </a:pPr>
            <a:r>
              <a:rPr lang="en-GB" sz="1800" dirty="0">
                <a:latin typeface="+mn-lt"/>
              </a:rPr>
              <a:t>The fact that these various platforms or operational spaces are set up acknowledge the complexity of harnessing research. And of course, a lot of research is constantly being applied – but it is not applicable as it stands. Here I am referring simultaneously to various types of research and mountains of data – assuming all to tolerate critical scrutiny.  (And CRT research is of no help here.) </a:t>
            </a:r>
            <a:endParaRPr lang="en-GB" sz="1800" kern="0" dirty="0">
              <a:latin typeface="+mn-lt"/>
            </a:endParaRPr>
          </a:p>
        </p:txBody>
      </p:sp>
      <p:sp>
        <p:nvSpPr>
          <p:cNvPr id="2" name="Skyggnunúmersstaðgengill 1">
            <a:extLst>
              <a:ext uri="{FF2B5EF4-FFF2-40B4-BE49-F238E27FC236}">
                <a16:creationId xmlns:a16="http://schemas.microsoft.com/office/drawing/2014/main" id="{0D4E36FB-6193-DCC2-1392-E857AE48F84C}"/>
              </a:ext>
            </a:extLst>
          </p:cNvPr>
          <p:cNvSpPr>
            <a:spLocks noGrp="1"/>
          </p:cNvSpPr>
          <p:nvPr>
            <p:ph type="sldNum" sz="quarter" idx="12"/>
          </p:nvPr>
        </p:nvSpPr>
        <p:spPr/>
        <p:txBody>
          <a:bodyPr/>
          <a:lstStyle/>
          <a:p>
            <a:pPr>
              <a:defRPr/>
            </a:pPr>
            <a:fld id="{CD37B114-7A5A-43A8-A456-5AB7E6AEFE35}" type="slidenum">
              <a:rPr lang="en-US" smtClean="0"/>
              <a:pPr>
                <a:defRPr/>
              </a:pPr>
              <a:t>24</a:t>
            </a:fld>
            <a:endParaRPr lang="en-US" dirty="0"/>
          </a:p>
        </p:txBody>
      </p:sp>
      <p:sp>
        <p:nvSpPr>
          <p:cNvPr id="3" name="Textarammi 2">
            <a:extLst>
              <a:ext uri="{FF2B5EF4-FFF2-40B4-BE49-F238E27FC236}">
                <a16:creationId xmlns:a16="http://schemas.microsoft.com/office/drawing/2014/main" id="{66DD0B3B-BC06-FFC3-8373-C7868D08FC78}"/>
              </a:ext>
            </a:extLst>
          </p:cNvPr>
          <p:cNvSpPr txBox="1"/>
          <p:nvPr/>
        </p:nvSpPr>
        <p:spPr>
          <a:xfrm>
            <a:off x="8041059" y="142762"/>
            <a:ext cx="1832908" cy="646331"/>
          </a:xfrm>
          <a:prstGeom prst="rect">
            <a:avLst/>
          </a:prstGeom>
          <a:noFill/>
        </p:spPr>
        <p:txBody>
          <a:bodyPr wrap="square">
            <a:spAutoFit/>
          </a:bodyPr>
          <a:lstStyle/>
          <a:p>
            <a:pPr algn="l"/>
            <a:r>
              <a:rPr lang="en-GB" sz="1200" i="0" dirty="0">
                <a:solidFill>
                  <a:srgbClr val="000000"/>
                </a:solidFill>
                <a:effectLst/>
                <a:latin typeface="Jost" pitchFamily="2" charset="0"/>
              </a:rPr>
              <a:t>Evolving VET: Navigating traditions and transformations</a:t>
            </a:r>
          </a:p>
        </p:txBody>
      </p:sp>
    </p:spTree>
    <p:extLst>
      <p:ext uri="{BB962C8B-B14F-4D97-AF65-F5344CB8AC3E}">
        <p14:creationId xmlns:p14="http://schemas.microsoft.com/office/powerpoint/2010/main" val="353508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en-GB"/>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rgbClr val="00B0F0"/>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3200" b="1" dirty="0"/>
              <a:t>	</a:t>
            </a:r>
            <a:r>
              <a:rPr lang="en-GB" sz="2400" b="1" dirty="0">
                <a:solidFill>
                  <a:schemeClr val="bg1"/>
                </a:solidFill>
              </a:rPr>
              <a:t> The role of academia: </a:t>
            </a:r>
            <a:r>
              <a:rPr lang="en-GB" sz="2400" b="1" dirty="0"/>
              <a:t> </a:t>
            </a:r>
            <a:r>
              <a:rPr lang="pt-BR" sz="2400" b="1" dirty="0"/>
              <a:t>How do we talk - connect?</a:t>
            </a:r>
            <a:endParaRPr lang="en-GB" sz="2400" b="1" dirty="0"/>
          </a:p>
        </p:txBody>
      </p:sp>
      <p:sp>
        <p:nvSpPr>
          <p:cNvPr id="16386" name="Rectangle 3"/>
          <p:cNvSpPr>
            <a:spLocks noGrp="1"/>
          </p:cNvSpPr>
          <p:nvPr>
            <p:ph type="body" idx="1"/>
          </p:nvPr>
        </p:nvSpPr>
        <p:spPr>
          <a:xfrm>
            <a:off x="-19809" y="1290413"/>
            <a:ext cx="9687683" cy="5939369"/>
          </a:xfrm>
          <a:solidFill>
            <a:schemeClr val="bg1"/>
          </a:solidFill>
        </p:spPr>
        <p:txBody>
          <a:bodyPr wrap="square">
            <a:spAutoFit/>
          </a:bodyPr>
          <a:lstStyle/>
          <a:p>
            <a:pPr marL="363538" lvl="1" indent="-176213">
              <a:spcBef>
                <a:spcPts val="1200"/>
              </a:spcBef>
              <a:buFont typeface="Arial" panose="020B0604020202020204" pitchFamily="34" charset="0"/>
              <a:buChar char="•"/>
            </a:pPr>
            <a:r>
              <a:rPr lang="en-GB" sz="1800" dirty="0">
                <a:latin typeface="+mn-lt"/>
              </a:rPr>
              <a:t>Risking to be arrogant I claim that it would be unfair to suggest that somebody else – i.e., those outside academia, is better suited to deliberate with overview and critical understanding - and then harness, what we provide. It is us that are immersed in the projects we cherish. Some of us are paid for extensive researching and teaching – we sometimes spend months or years – and often more years – collecting data, reading about related developments, mastering the concepts and vocabulary of the field; we have an insight and mastery that nobody else has. We know well the strengths – but also the weaknesses of our work. And the situation is normally not simple. </a:t>
            </a:r>
          </a:p>
          <a:p>
            <a:pPr marL="363538" lvl="1" indent="-176213">
              <a:spcBef>
                <a:spcPts val="1200"/>
              </a:spcBef>
              <a:buFont typeface="Arial" panose="020B0604020202020204" pitchFamily="34" charset="0"/>
              <a:buChar char="•"/>
            </a:pPr>
            <a:r>
              <a:rPr lang="en-GB" sz="1800" dirty="0">
                <a:latin typeface="+mn-lt"/>
              </a:rPr>
              <a:t>Of course we are not alone in our research endeavours. There may be scores of our colleagues doing related research in different contexts and the meta-research or meta-meta-research shows that a picture from a single study is rarely reflected in all the other studies. And we realise this. Very few outside our academic circles have anything like our understanding of the possible nuances and the potential relevance of our work. </a:t>
            </a:r>
          </a:p>
          <a:p>
            <a:pPr marL="363538" lvl="1" indent="-176213">
              <a:spcBef>
                <a:spcPts val="1200"/>
              </a:spcBef>
              <a:buFont typeface="Arial" panose="020B0604020202020204" pitchFamily="34" charset="0"/>
              <a:buChar char="•"/>
            </a:pPr>
            <a:r>
              <a:rPr lang="en-GB" sz="1800" dirty="0">
                <a:latin typeface="+mn-lt"/>
              </a:rPr>
              <a:t>So of course, we should shoulder a substantial responsibility for discussing the possible implications of our research. And take time to do it – on top of our necessary and fruitful normal conference discussions and interactions through journals. W</a:t>
            </a:r>
            <a:r>
              <a:rPr lang="en-GB" sz="1800" kern="0" dirty="0">
                <a:latin typeface="+mn-lt"/>
              </a:rPr>
              <a:t>e are those who best understand our data, the context and the challenges that it faces. But suggesting and determining action, whether in practice or policy require sophistication, creativity and boldness but also political sense and thorough understanding of the vested interests and institutional straight-jackets that limit the scope for action. </a:t>
            </a:r>
            <a:r>
              <a:rPr lang="en-GB" sz="1800" dirty="0">
                <a:latin typeface="+mn-lt"/>
              </a:rPr>
              <a:t>I feel an effort of this type is generally lacking among the social sciences – even if we find interesting and welcome examples. </a:t>
            </a:r>
          </a:p>
        </p:txBody>
      </p:sp>
      <p:sp>
        <p:nvSpPr>
          <p:cNvPr id="2" name="Skyggnunúmersstaðgengill 1">
            <a:extLst>
              <a:ext uri="{FF2B5EF4-FFF2-40B4-BE49-F238E27FC236}">
                <a16:creationId xmlns:a16="http://schemas.microsoft.com/office/drawing/2014/main" id="{00F0872A-DD0A-476E-34BA-C40B05AFD271}"/>
              </a:ext>
            </a:extLst>
          </p:cNvPr>
          <p:cNvSpPr>
            <a:spLocks noGrp="1"/>
          </p:cNvSpPr>
          <p:nvPr>
            <p:ph type="sldNum" sz="quarter" idx="12"/>
          </p:nvPr>
        </p:nvSpPr>
        <p:spPr/>
        <p:txBody>
          <a:bodyPr/>
          <a:lstStyle/>
          <a:p>
            <a:pPr>
              <a:defRPr/>
            </a:pPr>
            <a:fld id="{CD37B114-7A5A-43A8-A456-5AB7E6AEFE35}" type="slidenum">
              <a:rPr lang="en-US" smtClean="0"/>
              <a:pPr>
                <a:defRPr/>
              </a:pPr>
              <a:t>25</a:t>
            </a:fld>
            <a:endParaRPr lang="en-US" dirty="0"/>
          </a:p>
        </p:txBody>
      </p:sp>
      <p:sp>
        <p:nvSpPr>
          <p:cNvPr id="3" name="Textarammi 2">
            <a:extLst>
              <a:ext uri="{FF2B5EF4-FFF2-40B4-BE49-F238E27FC236}">
                <a16:creationId xmlns:a16="http://schemas.microsoft.com/office/drawing/2014/main" id="{9E65ED0C-7DCB-D035-774B-B075F290F029}"/>
              </a:ext>
            </a:extLst>
          </p:cNvPr>
          <p:cNvSpPr txBox="1"/>
          <p:nvPr/>
        </p:nvSpPr>
        <p:spPr>
          <a:xfrm>
            <a:off x="8041059" y="142762"/>
            <a:ext cx="1832908" cy="646331"/>
          </a:xfrm>
          <a:prstGeom prst="rect">
            <a:avLst/>
          </a:prstGeom>
          <a:noFill/>
        </p:spPr>
        <p:txBody>
          <a:bodyPr wrap="square">
            <a:spAutoFit/>
          </a:bodyPr>
          <a:lstStyle/>
          <a:p>
            <a:pPr algn="l"/>
            <a:r>
              <a:rPr lang="en-GB" sz="1200" i="0" dirty="0">
                <a:solidFill>
                  <a:srgbClr val="000000"/>
                </a:solidFill>
                <a:effectLst/>
                <a:latin typeface="Jost" pitchFamily="2" charset="0"/>
              </a:rPr>
              <a:t>Evolving VET: Navigating traditions and transformations</a:t>
            </a:r>
          </a:p>
        </p:txBody>
      </p:sp>
    </p:spTree>
    <p:extLst>
      <p:ext uri="{BB962C8B-B14F-4D97-AF65-F5344CB8AC3E}">
        <p14:creationId xmlns:p14="http://schemas.microsoft.com/office/powerpoint/2010/main" val="42402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en-GB"/>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rgbClr val="007635"/>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3200" dirty="0"/>
              <a:t>	</a:t>
            </a:r>
            <a:r>
              <a:rPr lang="en-GB" sz="2400" b="1" dirty="0">
                <a:solidFill>
                  <a:schemeClr val="bg1"/>
                </a:solidFill>
              </a:rPr>
              <a:t>Evolving VET: 			</a:t>
            </a:r>
            <a:r>
              <a:rPr lang="en-GB" sz="2400" b="1" dirty="0"/>
              <a:t>Navigating traditions and transformations</a:t>
            </a:r>
          </a:p>
        </p:txBody>
      </p:sp>
      <p:sp>
        <p:nvSpPr>
          <p:cNvPr id="16386" name="Rectangle 3"/>
          <p:cNvSpPr>
            <a:spLocks noGrp="1"/>
          </p:cNvSpPr>
          <p:nvPr>
            <p:ph type="body" idx="1"/>
          </p:nvPr>
        </p:nvSpPr>
        <p:spPr>
          <a:xfrm>
            <a:off x="264195" y="1315586"/>
            <a:ext cx="8856984" cy="1014944"/>
          </a:xfrm>
          <a:solidFill>
            <a:schemeClr val="bg1"/>
          </a:solidFill>
        </p:spPr>
        <p:txBody>
          <a:bodyPr wrap="square">
            <a:spAutoFit/>
          </a:bodyPr>
          <a:lstStyle/>
          <a:p>
            <a:pPr marL="0" indent="0">
              <a:buNone/>
            </a:pPr>
            <a:r>
              <a:rPr lang="en-GB" sz="2000" dirty="0">
                <a:latin typeface="+mn-lt"/>
              </a:rPr>
              <a:t>I am convinced that a conference of this type is important, probably crucial as a platform to develop and communicate ideas – to gain both depth and width. And to engage in a critical discourse as a method to both evolve and transform ideas.  </a:t>
            </a:r>
            <a:endParaRPr lang="en-GB" sz="1100" dirty="0">
              <a:latin typeface="+mn-lt"/>
            </a:endParaRPr>
          </a:p>
        </p:txBody>
      </p:sp>
      <p:sp>
        <p:nvSpPr>
          <p:cNvPr id="2" name="Rectangle 3">
            <a:extLst>
              <a:ext uri="{FF2B5EF4-FFF2-40B4-BE49-F238E27FC236}">
                <a16:creationId xmlns:a16="http://schemas.microsoft.com/office/drawing/2014/main" id="{EFCB802A-53E5-4BED-B605-9B46A0F1C62A}"/>
              </a:ext>
            </a:extLst>
          </p:cNvPr>
          <p:cNvSpPr txBox="1">
            <a:spLocks/>
          </p:cNvSpPr>
          <p:nvPr/>
        </p:nvSpPr>
        <p:spPr bwMode="auto">
          <a:xfrm>
            <a:off x="1488331" y="2867458"/>
            <a:ext cx="8323560" cy="440048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spcBef>
                <a:spcPts val="1200"/>
              </a:spcBef>
              <a:buFont typeface="Arial" charset="0"/>
              <a:buNone/>
            </a:pPr>
            <a:r>
              <a:rPr lang="en-GB" sz="1600" kern="0" dirty="0">
                <a:latin typeface="+mn-lt"/>
              </a:rPr>
              <a:t>Informed – </a:t>
            </a:r>
            <a:r>
              <a:rPr lang="en-GB" sz="1600" b="1" kern="0" dirty="0">
                <a:latin typeface="+mn-lt"/>
              </a:rPr>
              <a:t>enlightened </a:t>
            </a:r>
            <a:r>
              <a:rPr lang="en-GB" sz="1600" kern="0" dirty="0">
                <a:latin typeface="+mn-lt"/>
              </a:rPr>
              <a:t>and even critical of our own discourse. Thus, all the hallmarks of education should characterise our endeavours. </a:t>
            </a:r>
          </a:p>
          <a:p>
            <a:pPr marL="0" indent="0">
              <a:spcBef>
                <a:spcPts val="1200"/>
              </a:spcBef>
              <a:buFont typeface="Arial" charset="0"/>
              <a:buNone/>
            </a:pPr>
            <a:r>
              <a:rPr lang="en-GB" sz="1600" kern="0" dirty="0">
                <a:latin typeface="+mn-lt"/>
              </a:rPr>
              <a:t>Aware of the ethical or rather the </a:t>
            </a:r>
            <a:r>
              <a:rPr lang="en-GB" sz="1600" b="1" kern="0" dirty="0">
                <a:latin typeface="+mn-lt"/>
              </a:rPr>
              <a:t>political</a:t>
            </a:r>
            <a:r>
              <a:rPr lang="en-GB" sz="1600" kern="0" dirty="0">
                <a:latin typeface="+mn-lt"/>
              </a:rPr>
              <a:t> character of enlightenment. To decide where and when to act and how to choose between possible actions is a political more than a scientific decision. But is inseparable from our professional duty as academics to initiate and engage in that discussion. </a:t>
            </a:r>
          </a:p>
          <a:p>
            <a:pPr marL="0" indent="0">
              <a:spcBef>
                <a:spcPts val="1200"/>
              </a:spcBef>
              <a:buFont typeface="Arial" charset="0"/>
              <a:buNone/>
            </a:pPr>
            <a:r>
              <a:rPr lang="en-GB" sz="1600" kern="0" dirty="0">
                <a:latin typeface="+mn-lt"/>
              </a:rPr>
              <a:t>Discussing the </a:t>
            </a:r>
            <a:r>
              <a:rPr lang="en-GB" sz="1600" b="1" kern="0" dirty="0">
                <a:latin typeface="+mn-lt"/>
              </a:rPr>
              <a:t>curricular content </a:t>
            </a:r>
            <a:r>
              <a:rPr lang="en-GB" sz="1600" kern="0" dirty="0">
                <a:latin typeface="+mn-lt"/>
              </a:rPr>
              <a:t>of VET which to me is most important area for the field. We should, among other things discuss what makes VET educational – and thus important. </a:t>
            </a:r>
          </a:p>
          <a:p>
            <a:pPr marL="0" indent="0">
              <a:spcBef>
                <a:spcPts val="1200"/>
              </a:spcBef>
              <a:buNone/>
            </a:pPr>
            <a:r>
              <a:rPr lang="en-GB" sz="1600" kern="0" dirty="0"/>
              <a:t>Probing the </a:t>
            </a:r>
            <a:r>
              <a:rPr lang="en-GB" sz="1600" b="1" kern="0" dirty="0"/>
              <a:t>nature of societal change </a:t>
            </a:r>
            <a:r>
              <a:rPr lang="en-GB" sz="1600" kern="0" dirty="0"/>
              <a:t>– there are so many things holding back, but hardly any of those are negative or malignant – they are just a part of the nature of human society – and some of what we have, we want to cherish and retain.</a:t>
            </a:r>
          </a:p>
          <a:p>
            <a:pPr marL="0" indent="0">
              <a:spcBef>
                <a:spcPts val="1200"/>
              </a:spcBef>
              <a:buFont typeface="Arial" charset="0"/>
              <a:buNone/>
            </a:pPr>
            <a:r>
              <a:rPr lang="en-GB" sz="1600" kern="0" dirty="0">
                <a:latin typeface="+mn-lt"/>
              </a:rPr>
              <a:t>Be conscious of the importance of </a:t>
            </a:r>
            <a:r>
              <a:rPr lang="en-GB" sz="1600" b="1" kern="0" dirty="0">
                <a:latin typeface="+mn-lt"/>
              </a:rPr>
              <a:t>communicating</a:t>
            </a:r>
            <a:r>
              <a:rPr lang="en-GB" sz="1600" kern="0" dirty="0">
                <a:latin typeface="+mn-lt"/>
              </a:rPr>
              <a:t> what we know and believe in. Acknowledge our role – duty? to communicate – and not only among ourselves. And we should discuss this. I am convinced that a lack of communication to the outside of our safe space really impedes important developments. We are probably not contributing what we have to offer.</a:t>
            </a:r>
          </a:p>
        </p:txBody>
      </p:sp>
      <p:sp>
        <p:nvSpPr>
          <p:cNvPr id="3" name="Skyggnunúmersstaðgengill 2">
            <a:extLst>
              <a:ext uri="{FF2B5EF4-FFF2-40B4-BE49-F238E27FC236}">
                <a16:creationId xmlns:a16="http://schemas.microsoft.com/office/drawing/2014/main" id="{B7A78F84-9A8D-7CC2-3D9B-663FBC0F3810}"/>
              </a:ext>
            </a:extLst>
          </p:cNvPr>
          <p:cNvSpPr>
            <a:spLocks noGrp="1"/>
          </p:cNvSpPr>
          <p:nvPr>
            <p:ph type="sldNum" sz="quarter" idx="12"/>
          </p:nvPr>
        </p:nvSpPr>
        <p:spPr/>
        <p:txBody>
          <a:bodyPr/>
          <a:lstStyle/>
          <a:p>
            <a:pPr>
              <a:defRPr/>
            </a:pPr>
            <a:fld id="{CD37B114-7A5A-43A8-A456-5AB7E6AEFE35}" type="slidenum">
              <a:rPr lang="en-US" smtClean="0"/>
              <a:pPr>
                <a:defRPr/>
              </a:pPr>
              <a:t>26</a:t>
            </a:fld>
            <a:endParaRPr lang="en-US" dirty="0"/>
          </a:p>
        </p:txBody>
      </p:sp>
      <p:sp>
        <p:nvSpPr>
          <p:cNvPr id="4" name="Rectangle 3">
            <a:extLst>
              <a:ext uri="{FF2B5EF4-FFF2-40B4-BE49-F238E27FC236}">
                <a16:creationId xmlns:a16="http://schemas.microsoft.com/office/drawing/2014/main" id="{433A0994-29EE-FB3C-A262-6357662E1D7A}"/>
              </a:ext>
            </a:extLst>
          </p:cNvPr>
          <p:cNvSpPr txBox="1">
            <a:spLocks/>
          </p:cNvSpPr>
          <p:nvPr/>
        </p:nvSpPr>
        <p:spPr bwMode="auto">
          <a:xfrm>
            <a:off x="84795" y="0"/>
            <a:ext cx="1475543" cy="36861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Conclusion</a:t>
            </a:r>
          </a:p>
        </p:txBody>
      </p:sp>
      <p:sp>
        <p:nvSpPr>
          <p:cNvPr id="5" name="Rectangle 3">
            <a:extLst>
              <a:ext uri="{FF2B5EF4-FFF2-40B4-BE49-F238E27FC236}">
                <a16:creationId xmlns:a16="http://schemas.microsoft.com/office/drawing/2014/main" id="{95B9CCF5-C10D-9368-0289-7F0B6A0253A7}"/>
              </a:ext>
            </a:extLst>
          </p:cNvPr>
          <p:cNvSpPr txBox="1">
            <a:spLocks/>
          </p:cNvSpPr>
          <p:nvPr/>
        </p:nvSpPr>
        <p:spPr bwMode="auto">
          <a:xfrm>
            <a:off x="480219" y="2468067"/>
            <a:ext cx="7572235" cy="39939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spcBef>
                <a:spcPts val="1200"/>
              </a:spcBef>
              <a:buFont typeface="Arial" charset="0"/>
              <a:buNone/>
            </a:pPr>
            <a:r>
              <a:rPr lang="en-GB" sz="2000" kern="0" dirty="0">
                <a:latin typeface="+mn-lt"/>
              </a:rPr>
              <a:t>But in the process, we should also be:</a:t>
            </a:r>
          </a:p>
        </p:txBody>
      </p:sp>
    </p:spTree>
    <p:extLst>
      <p:ext uri="{BB962C8B-B14F-4D97-AF65-F5344CB8AC3E}">
        <p14:creationId xmlns:p14="http://schemas.microsoft.com/office/powerpoint/2010/main" val="34801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en-GB"/>
              <a:t>Jón Torfi Jónasson  NordYrk, Reykjavík June 2024</a:t>
            </a:r>
            <a:endParaRPr lang="is-IS" dirty="0"/>
          </a:p>
        </p:txBody>
      </p:sp>
      <p:sp>
        <p:nvSpPr>
          <p:cNvPr id="6" name="Rectangle 2"/>
          <p:cNvSpPr txBox="1">
            <a:spLocks/>
          </p:cNvSpPr>
          <p:nvPr/>
        </p:nvSpPr>
        <p:spPr bwMode="auto">
          <a:xfrm>
            <a:off x="-17125" y="-52909"/>
            <a:ext cx="10177930" cy="1229786"/>
          </a:xfrm>
          <a:prstGeom prst="rect">
            <a:avLst/>
          </a:prstGeom>
          <a:solidFill>
            <a:schemeClr val="bg1"/>
          </a:soli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3200" dirty="0">
                <a:pattFill prst="pct5">
                  <a:fgClr>
                    <a:schemeClr val="accent1"/>
                  </a:fgClr>
                  <a:bgClr>
                    <a:schemeClr val="bg1"/>
                  </a:bgClr>
                </a:pattFill>
              </a:rPr>
              <a:t>	</a:t>
            </a:r>
            <a:endParaRPr lang="en-GB" sz="2400" dirty="0">
              <a:pattFill prst="pct5">
                <a:fgClr>
                  <a:schemeClr val="accent1"/>
                </a:fgClr>
                <a:bgClr>
                  <a:schemeClr val="bg1"/>
                </a:bgClr>
              </a:pattFill>
            </a:endParaRPr>
          </a:p>
        </p:txBody>
      </p:sp>
      <p:pic>
        <p:nvPicPr>
          <p:cNvPr id="1026" name="Picture 2" descr="Two peak emerge from an enormous volcanic fissure during at eruption at Fagradalsfjall.">
            <a:extLst>
              <a:ext uri="{FF2B5EF4-FFF2-40B4-BE49-F238E27FC236}">
                <a16:creationId xmlns:a16="http://schemas.microsoft.com/office/drawing/2014/main" id="{2659C2E7-D3C1-CFBE-6653-297CAC787F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8" y="-35474"/>
            <a:ext cx="2767930" cy="34628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elandic Volcano Erupts for Third Time in Two Months - Bloomberg">
            <a:extLst>
              <a:ext uri="{FF2B5EF4-FFF2-40B4-BE49-F238E27FC236}">
                <a16:creationId xmlns:a16="http://schemas.microsoft.com/office/drawing/2014/main" id="{29EE77D4-AED9-C8F6-1F99-18DFEA149B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4150" y="-52908"/>
            <a:ext cx="3202270" cy="24007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defined">
            <a:extLst>
              <a:ext uri="{FF2B5EF4-FFF2-40B4-BE49-F238E27FC236}">
                <a16:creationId xmlns:a16="http://schemas.microsoft.com/office/drawing/2014/main" id="{63B07A30-9593-4F87-5AE8-CDA7C127FA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21" y="4698674"/>
            <a:ext cx="3730752" cy="20997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tj\Pictures\2014 Torfajökull 20-9-2104\IMG_6088.JPG">
            <a:extLst>
              <a:ext uri="{FF2B5EF4-FFF2-40B4-BE49-F238E27FC236}">
                <a16:creationId xmlns:a16="http://schemas.microsoft.com/office/drawing/2014/main" id="{1112AF5F-973F-2855-C64F-30E81CA6B4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1511" y="3609934"/>
            <a:ext cx="4387874" cy="32918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B7B8F7D8-63F7-C6E5-5ADC-67E3525B3762}"/>
              </a:ext>
            </a:extLst>
          </p:cNvPr>
          <p:cNvSpPr txBox="1">
            <a:spLocks/>
          </p:cNvSpPr>
          <p:nvPr/>
        </p:nvSpPr>
        <p:spPr bwMode="auto">
          <a:xfrm>
            <a:off x="2828394" y="2293812"/>
            <a:ext cx="7332411" cy="132272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spcBef>
                <a:spcPts val="0"/>
              </a:spcBef>
              <a:buNone/>
            </a:pPr>
            <a:r>
              <a:rPr lang="en-GB" sz="2000" kern="0" dirty="0">
                <a:latin typeface="+mn-lt"/>
                <a:ea typeface="Times New Roman" panose="02020603050405020304" pitchFamily="18" charset="0"/>
              </a:rPr>
              <a:t>The worlds of VET are immense and important, but we may speculate if they receive the academic attention they deserve and deliberate what academia can contribute to the discourses that mould its evolution – or transformation?</a:t>
            </a:r>
          </a:p>
        </p:txBody>
      </p:sp>
      <p:sp>
        <p:nvSpPr>
          <p:cNvPr id="5" name="Rectangle 3">
            <a:extLst>
              <a:ext uri="{FF2B5EF4-FFF2-40B4-BE49-F238E27FC236}">
                <a16:creationId xmlns:a16="http://schemas.microsoft.com/office/drawing/2014/main" id="{B2204A52-BBAE-C2EF-6539-77A38637B326}"/>
              </a:ext>
            </a:extLst>
          </p:cNvPr>
          <p:cNvSpPr txBox="1">
            <a:spLocks/>
          </p:cNvSpPr>
          <p:nvPr/>
        </p:nvSpPr>
        <p:spPr bwMode="auto">
          <a:xfrm>
            <a:off x="16658" y="3789474"/>
            <a:ext cx="4207922" cy="707167"/>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spcBef>
                <a:spcPts val="0"/>
              </a:spcBef>
              <a:buNone/>
            </a:pPr>
            <a:r>
              <a:rPr lang="en-GB" sz="2000" kern="0" dirty="0">
                <a:latin typeface="+mn-lt"/>
                <a:ea typeface="Times New Roman" panose="02020603050405020304" pitchFamily="18" charset="0"/>
              </a:rPr>
              <a:t>I wish you a good conference </a:t>
            </a:r>
          </a:p>
          <a:p>
            <a:pPr marL="0" indent="0">
              <a:spcBef>
                <a:spcPts val="0"/>
              </a:spcBef>
              <a:buNone/>
            </a:pPr>
            <a:r>
              <a:rPr lang="en-GB" sz="2000" kern="0" dirty="0">
                <a:latin typeface="+mn-lt"/>
                <a:ea typeface="Times New Roman" panose="02020603050405020304" pitchFamily="18" charset="0"/>
              </a:rPr>
              <a:t>Thank you –  </a:t>
            </a:r>
            <a:r>
              <a:rPr lang="en-GB" sz="2000" kern="0" dirty="0" err="1">
                <a:latin typeface="+mn-lt"/>
                <a:ea typeface="Times New Roman" panose="02020603050405020304" pitchFamily="18" charset="0"/>
              </a:rPr>
              <a:t>kærar</a:t>
            </a:r>
            <a:r>
              <a:rPr lang="en-GB" sz="2000" kern="0" dirty="0">
                <a:latin typeface="+mn-lt"/>
                <a:ea typeface="Times New Roman" panose="02020603050405020304" pitchFamily="18" charset="0"/>
              </a:rPr>
              <a:t> </a:t>
            </a:r>
            <a:r>
              <a:rPr lang="en-GB" sz="2000" kern="0" dirty="0" err="1">
                <a:latin typeface="+mn-lt"/>
                <a:ea typeface="Times New Roman" panose="02020603050405020304" pitchFamily="18" charset="0"/>
              </a:rPr>
              <a:t>þakkir</a:t>
            </a:r>
            <a:endParaRPr lang="en-GB" sz="2000" kern="0" dirty="0">
              <a:latin typeface="+mn-lt"/>
              <a:ea typeface="Times New Roman" panose="02020603050405020304" pitchFamily="18" charset="0"/>
            </a:endParaRPr>
          </a:p>
        </p:txBody>
      </p:sp>
      <p:sp>
        <p:nvSpPr>
          <p:cNvPr id="2" name="Skyggnunúmersstaðgengill 1">
            <a:extLst>
              <a:ext uri="{FF2B5EF4-FFF2-40B4-BE49-F238E27FC236}">
                <a16:creationId xmlns:a16="http://schemas.microsoft.com/office/drawing/2014/main" id="{9E4DAFC0-A455-206D-44CA-29E605D44E2F}"/>
              </a:ext>
            </a:extLst>
          </p:cNvPr>
          <p:cNvSpPr>
            <a:spLocks noGrp="1"/>
          </p:cNvSpPr>
          <p:nvPr>
            <p:ph type="sldNum" sz="quarter" idx="12"/>
          </p:nvPr>
        </p:nvSpPr>
        <p:spPr/>
        <p:txBody>
          <a:bodyPr/>
          <a:lstStyle/>
          <a:p>
            <a:pPr>
              <a:defRPr/>
            </a:pPr>
            <a:fld id="{CD37B114-7A5A-43A8-A456-5AB7E6AEFE35}" type="slidenum">
              <a:rPr lang="en-US" smtClean="0"/>
              <a:pPr>
                <a:defRPr/>
              </a:pPr>
              <a:t>27</a:t>
            </a:fld>
            <a:endParaRPr lang="en-US" dirty="0"/>
          </a:p>
        </p:txBody>
      </p:sp>
    </p:spTree>
    <p:extLst>
      <p:ext uri="{BB962C8B-B14F-4D97-AF65-F5344CB8AC3E}">
        <p14:creationId xmlns:p14="http://schemas.microsoft.com/office/powerpoint/2010/main" val="29793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1026"/>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3000"/>
                                  </p:stCondLst>
                                  <p:childTnLst>
                                    <p:set>
                                      <p:cBhvr>
                                        <p:cTn id="15" dur="1" fill="hold">
                                          <p:stCondLst>
                                            <p:cond delay="0"/>
                                          </p:stCondLst>
                                        </p:cTn>
                                        <p:tgtEl>
                                          <p:spTgt spid="1028"/>
                                        </p:tgtEl>
                                        <p:attrNameLst>
                                          <p:attrName>style.visibility</p:attrName>
                                        </p:attrNameLst>
                                      </p:cBhvr>
                                      <p:to>
                                        <p:strVal val="visible"/>
                                      </p:to>
                                    </p:set>
                                  </p:childTnLst>
                                </p:cTn>
                              </p:par>
                            </p:childTnLst>
                          </p:cTn>
                        </p:par>
                        <p:par>
                          <p:cTn id="16" fill="hold">
                            <p:stCondLst>
                              <p:cond delay="7000"/>
                            </p:stCondLst>
                            <p:childTnLst>
                              <p:par>
                                <p:cTn id="17" presetID="1" presetClass="entr" presetSubtype="0" fill="hold" nodeType="afterEffect">
                                  <p:stCondLst>
                                    <p:cond delay="400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7655342"/>
          </a:xfrm>
          <a:prstGeom prst="rect">
            <a:avLst/>
          </a:prstGeom>
          <a:solidFill>
            <a:schemeClr val="bg1"/>
          </a:soli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GB" sz="2400" b="1" dirty="0">
                <a:solidFill>
                  <a:schemeClr val="bg1"/>
                </a:solidFill>
              </a:rPr>
              <a:t>	</a:t>
            </a:r>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28</a:t>
            </a:fld>
            <a:endParaRPr lang="en-US" dirty="0"/>
          </a:p>
        </p:txBody>
      </p:sp>
    </p:spTree>
    <p:extLst>
      <p:ext uri="{BB962C8B-B14F-4D97-AF65-F5344CB8AC3E}">
        <p14:creationId xmlns:p14="http://schemas.microsoft.com/office/powerpoint/2010/main" val="70493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rgbClr val="F7E2BB"/>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t>Arenas for discussion 	– </a:t>
            </a:r>
            <a:r>
              <a:rPr lang="en-GB" sz="2000" dirty="0">
                <a:latin typeface="+mn-lt"/>
              </a:rPr>
              <a:t>Language - terminology</a:t>
            </a:r>
            <a:endParaRPr lang="en-GB" sz="2000" b="1"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3</a:t>
            </a:fld>
            <a:endParaRPr lang="en-US" dirty="0"/>
          </a:p>
        </p:txBody>
      </p:sp>
      <p:sp>
        <p:nvSpPr>
          <p:cNvPr id="4" name="Rectangle 3">
            <a:extLst>
              <a:ext uri="{FF2B5EF4-FFF2-40B4-BE49-F238E27FC236}">
                <a16:creationId xmlns:a16="http://schemas.microsoft.com/office/drawing/2014/main" id="{25087F22-7F16-6091-2002-425D70FFA614}"/>
              </a:ext>
            </a:extLst>
          </p:cNvPr>
          <p:cNvSpPr txBox="1">
            <a:spLocks/>
          </p:cNvSpPr>
          <p:nvPr/>
        </p:nvSpPr>
        <p:spPr bwMode="auto">
          <a:xfrm>
            <a:off x="264429" y="1351811"/>
            <a:ext cx="3888198" cy="549617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1600" dirty="0">
                <a:latin typeface="+mn-lt"/>
              </a:rPr>
              <a:t>Terms that should be discussed- we should spend much more time discussing the thoroughly :</a:t>
            </a:r>
          </a:p>
          <a:p>
            <a:pPr marL="342900" indent="-342900">
              <a:buAutoNum type="arabicPeriod"/>
            </a:pPr>
            <a:r>
              <a:rPr lang="en-GB" sz="1800" kern="0" dirty="0">
                <a:solidFill>
                  <a:srgbClr val="00B0F0"/>
                </a:solidFill>
                <a:latin typeface="+mn-lt"/>
              </a:rPr>
              <a:t>Education</a:t>
            </a:r>
          </a:p>
          <a:p>
            <a:pPr marL="342900" indent="-342900">
              <a:buFont typeface="Arial" charset="0"/>
              <a:buAutoNum type="arabicPeriod"/>
            </a:pPr>
            <a:r>
              <a:rPr lang="en-GB" sz="1800" kern="0" dirty="0">
                <a:latin typeface="+mn-lt"/>
              </a:rPr>
              <a:t>LLL – AEL –Continuing education - … </a:t>
            </a:r>
            <a:endParaRPr lang="en-GB" sz="1800" kern="0" dirty="0">
              <a:solidFill>
                <a:srgbClr val="00B0F0"/>
              </a:solidFill>
              <a:latin typeface="+mn-lt"/>
            </a:endParaRPr>
          </a:p>
          <a:p>
            <a:pPr marL="342900" indent="-342900">
              <a:buAutoNum type="arabicPeriod"/>
            </a:pPr>
            <a:r>
              <a:rPr lang="en-GB" sz="1800" kern="0" dirty="0">
                <a:solidFill>
                  <a:srgbClr val="00B050"/>
                </a:solidFill>
                <a:latin typeface="+mn-lt"/>
              </a:rPr>
              <a:t>Skills and competence – moving on to </a:t>
            </a:r>
            <a:r>
              <a:rPr lang="en-GB" sz="1800" kern="0" dirty="0" err="1">
                <a:solidFill>
                  <a:srgbClr val="00B050"/>
                </a:solidFill>
                <a:latin typeface="+mn-lt"/>
              </a:rPr>
              <a:t>permaskills</a:t>
            </a:r>
            <a:r>
              <a:rPr lang="en-GB" sz="1800" kern="0" dirty="0">
                <a:solidFill>
                  <a:srgbClr val="00B050"/>
                </a:solidFill>
                <a:latin typeface="+mn-lt"/>
              </a:rPr>
              <a:t> and skills intelligence</a:t>
            </a:r>
          </a:p>
          <a:p>
            <a:pPr marL="342900" indent="-342900">
              <a:buAutoNum type="arabicPeriod"/>
            </a:pPr>
            <a:r>
              <a:rPr lang="en-GB" sz="1800" kern="0" dirty="0">
                <a:latin typeface="+mn-lt"/>
              </a:rPr>
              <a:t>Needs</a:t>
            </a:r>
            <a:r>
              <a:rPr lang="en-GB" sz="2000" kern="0" dirty="0">
                <a:latin typeface="+mn-lt"/>
              </a:rPr>
              <a:t> </a:t>
            </a:r>
            <a:r>
              <a:rPr lang="en-GB" sz="1400" kern="0" dirty="0">
                <a:latin typeface="+mn-lt"/>
              </a:rPr>
              <a:t>(perhaps the scoundrel in the current educational discourse)</a:t>
            </a:r>
          </a:p>
          <a:p>
            <a:pPr marL="342900" indent="-342900">
              <a:buAutoNum type="arabicPeriod"/>
            </a:pPr>
            <a:r>
              <a:rPr lang="en-GB" sz="2000" kern="0" dirty="0">
                <a:solidFill>
                  <a:srgbClr val="00B050"/>
                </a:solidFill>
                <a:latin typeface="+mn-lt"/>
              </a:rPr>
              <a:t>Evidence – evidence-based action </a:t>
            </a:r>
          </a:p>
          <a:p>
            <a:pPr marL="342900" indent="-342900">
              <a:buAutoNum type="arabicPeriod"/>
            </a:pPr>
            <a:r>
              <a:rPr lang="en-GB" sz="1800" kern="0" dirty="0">
                <a:latin typeface="+mn-lt"/>
              </a:rPr>
              <a:t>Degrees, credentials, qualifications, …</a:t>
            </a:r>
          </a:p>
          <a:p>
            <a:pPr marL="342900" indent="-342900">
              <a:buAutoNum type="arabicPeriod"/>
            </a:pPr>
            <a:r>
              <a:rPr lang="en-GB" sz="1800" kern="0" dirty="0">
                <a:solidFill>
                  <a:srgbClr val="00B050"/>
                </a:solidFill>
                <a:latin typeface="+mn-lt"/>
              </a:rPr>
              <a:t>Culture, tradition, vested interests, … </a:t>
            </a:r>
            <a:r>
              <a:rPr lang="en-GB" sz="1600" kern="0" dirty="0">
                <a:solidFill>
                  <a:srgbClr val="00B050"/>
                </a:solidFill>
                <a:latin typeface="+mn-lt"/>
              </a:rPr>
              <a:t>(the chief controllers of no change )</a:t>
            </a:r>
          </a:p>
          <a:p>
            <a:pPr marL="342900" indent="-342900">
              <a:buAutoNum type="arabicPeriod"/>
            </a:pPr>
            <a:r>
              <a:rPr lang="en-GB" sz="2000" kern="0" dirty="0">
                <a:latin typeface="+mn-lt"/>
              </a:rPr>
              <a:t>… </a:t>
            </a:r>
            <a:endParaRPr lang="en-GB" sz="1800" kern="0" dirty="0">
              <a:latin typeface="+mn-lt"/>
            </a:endParaRPr>
          </a:p>
          <a:p>
            <a:pPr marL="0" indent="0">
              <a:buNone/>
            </a:pPr>
            <a:r>
              <a:rPr lang="en-GB" sz="1600" kern="0" dirty="0">
                <a:latin typeface="+mn-lt"/>
              </a:rPr>
              <a:t>(The green terms reappear in the following presentation.)</a:t>
            </a:r>
          </a:p>
        </p:txBody>
      </p:sp>
      <p:sp>
        <p:nvSpPr>
          <p:cNvPr id="5" name="Rectangle 3">
            <a:extLst>
              <a:ext uri="{FF2B5EF4-FFF2-40B4-BE49-F238E27FC236}">
                <a16:creationId xmlns:a16="http://schemas.microsoft.com/office/drawing/2014/main" id="{EE294208-4E09-42FE-A3B1-AEE782E4D632}"/>
              </a:ext>
            </a:extLst>
          </p:cNvPr>
          <p:cNvSpPr txBox="1">
            <a:spLocks/>
          </p:cNvSpPr>
          <p:nvPr/>
        </p:nvSpPr>
        <p:spPr bwMode="auto">
          <a:xfrm>
            <a:off x="4437698" y="1192663"/>
            <a:ext cx="5472375" cy="6271767"/>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2000" kern="0" dirty="0">
                <a:latin typeface="+mn-lt"/>
              </a:rPr>
              <a:t>An example: the term </a:t>
            </a:r>
            <a:r>
              <a:rPr lang="en-GB" sz="2000" b="1" kern="0" dirty="0">
                <a:latin typeface="+mn-lt"/>
              </a:rPr>
              <a:t>Education </a:t>
            </a:r>
          </a:p>
          <a:p>
            <a:pPr marL="0" indent="0">
              <a:buNone/>
            </a:pPr>
            <a:endParaRPr lang="en-GB" sz="1000" kern="0" dirty="0">
              <a:latin typeface="+mn-lt"/>
            </a:endParaRPr>
          </a:p>
          <a:p>
            <a:pPr marL="0" indent="0">
              <a:buNone/>
            </a:pPr>
            <a:r>
              <a:rPr lang="en-GB" sz="1800" kern="0" dirty="0">
                <a:latin typeface="+mn-lt"/>
              </a:rPr>
              <a:t>I wanted to move from </a:t>
            </a:r>
            <a:r>
              <a:rPr lang="en-GB" sz="1800" i="1" kern="0" dirty="0">
                <a:latin typeface="+mn-lt"/>
              </a:rPr>
              <a:t>learning to education </a:t>
            </a:r>
            <a:r>
              <a:rPr lang="en-GB" sz="1800" kern="0" dirty="0">
                <a:latin typeface="+mn-lt"/>
              </a:rPr>
              <a:t>(the latter being more open – i.e., the idea of education), </a:t>
            </a:r>
          </a:p>
          <a:p>
            <a:pPr marL="0" indent="0">
              <a:buNone/>
            </a:pPr>
            <a:r>
              <a:rPr lang="en-GB" sz="1800" kern="0" dirty="0">
                <a:latin typeface="+mn-lt"/>
              </a:rPr>
              <a:t>But I was informed that most people want the opposite (as they were talking about the institution of education), i.e., they wanted to move from </a:t>
            </a:r>
            <a:r>
              <a:rPr lang="en-GB" sz="1800" i="1" kern="0" dirty="0">
                <a:latin typeface="+mn-lt"/>
              </a:rPr>
              <a:t>education to learning </a:t>
            </a:r>
          </a:p>
          <a:p>
            <a:pPr marL="0" indent="0">
              <a:buNone/>
            </a:pPr>
            <a:endParaRPr lang="en-GB" sz="1800" i="1" kern="0" dirty="0">
              <a:latin typeface="+mn-lt"/>
            </a:endParaRPr>
          </a:p>
          <a:p>
            <a:pPr marL="0" indent="0">
              <a:buNone/>
            </a:pPr>
            <a:r>
              <a:rPr lang="en-GB" sz="1800" kern="0" dirty="0">
                <a:latin typeface="+mn-lt"/>
              </a:rPr>
              <a:t>Here the Nordic languages have the subtleties English does not have as the discourse is normally conducted:</a:t>
            </a:r>
          </a:p>
          <a:p>
            <a:pPr marL="0" indent="0">
              <a:buNone/>
            </a:pPr>
            <a:r>
              <a:rPr lang="en-GB" sz="1800" kern="0" dirty="0"/>
              <a:t>Scandinavian/Nordic languages have important nuances </a:t>
            </a:r>
            <a:endParaRPr lang="en-GB" sz="1800" kern="0" dirty="0">
              <a:latin typeface="+mn-lt"/>
            </a:endParaRPr>
          </a:p>
          <a:p>
            <a:pPr marL="0" indent="0">
              <a:buNone/>
            </a:pPr>
            <a:r>
              <a:rPr lang="en-GB" sz="1800" i="1" kern="0" dirty="0"/>
              <a:t>Education as referring to the system </a:t>
            </a:r>
          </a:p>
          <a:p>
            <a:pPr marL="265113" indent="0">
              <a:buNone/>
              <a:tabLst>
                <a:tab pos="265113" algn="l"/>
              </a:tabLst>
            </a:pPr>
            <a:r>
              <a:rPr lang="en-GB" sz="1800" kern="0" dirty="0"/>
              <a:t>(</a:t>
            </a:r>
            <a:r>
              <a:rPr lang="en-GB" sz="1800" kern="0" dirty="0" err="1"/>
              <a:t>Utdannelse</a:t>
            </a:r>
            <a:r>
              <a:rPr lang="en-GB" sz="1800" kern="0" dirty="0"/>
              <a:t> – </a:t>
            </a:r>
            <a:r>
              <a:rPr lang="en-GB" sz="1800" kern="0" dirty="0" err="1"/>
              <a:t>utdannelse</a:t>
            </a:r>
            <a:r>
              <a:rPr lang="en-GB" sz="1800" kern="0" dirty="0"/>
              <a:t>/</a:t>
            </a:r>
            <a:r>
              <a:rPr lang="en-GB" sz="1800" kern="0" dirty="0" err="1"/>
              <a:t>utdanning</a:t>
            </a:r>
            <a:r>
              <a:rPr lang="en-GB" sz="1800" kern="0" dirty="0"/>
              <a:t> – </a:t>
            </a:r>
            <a:r>
              <a:rPr lang="en-GB" sz="1800" kern="0" dirty="0" err="1"/>
              <a:t>utbildning</a:t>
            </a:r>
            <a:r>
              <a:rPr lang="en-GB" sz="1800" kern="0" dirty="0"/>
              <a:t> – </a:t>
            </a:r>
            <a:r>
              <a:rPr lang="en-GB" sz="1800" kern="0" dirty="0" err="1"/>
              <a:t>koulutus</a:t>
            </a:r>
            <a:r>
              <a:rPr lang="en-GB" sz="1800" kern="0" dirty="0"/>
              <a:t> – </a:t>
            </a:r>
            <a:r>
              <a:rPr lang="en-GB" sz="1800" kern="0" dirty="0" err="1"/>
              <a:t>menntun</a:t>
            </a:r>
            <a:r>
              <a:rPr lang="en-GB" sz="1800" kern="0" dirty="0"/>
              <a:t>) </a:t>
            </a:r>
            <a:endParaRPr lang="en-GB" sz="1800" i="1" kern="0" dirty="0">
              <a:latin typeface="+mn-lt"/>
            </a:endParaRPr>
          </a:p>
          <a:p>
            <a:pPr marL="0" indent="0">
              <a:buNone/>
            </a:pPr>
            <a:r>
              <a:rPr lang="en-GB" sz="1800" i="1" kern="0" dirty="0">
                <a:latin typeface="+mn-lt"/>
              </a:rPr>
              <a:t>Education as an idea </a:t>
            </a:r>
            <a:r>
              <a:rPr lang="en-GB" sz="1800" kern="0" dirty="0">
                <a:latin typeface="+mn-lt"/>
              </a:rPr>
              <a:t>– </a:t>
            </a:r>
          </a:p>
          <a:p>
            <a:pPr marL="265113" indent="0">
              <a:buNone/>
            </a:pPr>
            <a:r>
              <a:rPr lang="en-GB" sz="1800" kern="0" dirty="0">
                <a:latin typeface="+mn-lt"/>
              </a:rPr>
              <a:t>(</a:t>
            </a:r>
            <a:r>
              <a:rPr lang="en-GB" sz="1800" kern="0" dirty="0" err="1">
                <a:latin typeface="+mn-lt"/>
              </a:rPr>
              <a:t>Dannelse</a:t>
            </a:r>
            <a:r>
              <a:rPr lang="en-GB" sz="1800" kern="0" dirty="0">
                <a:latin typeface="+mn-lt"/>
              </a:rPr>
              <a:t> – </a:t>
            </a:r>
            <a:r>
              <a:rPr lang="en-GB" sz="1800" kern="0" dirty="0" err="1">
                <a:latin typeface="+mn-lt"/>
              </a:rPr>
              <a:t>dannelse</a:t>
            </a:r>
            <a:r>
              <a:rPr lang="en-GB" sz="1800" kern="0" dirty="0">
                <a:latin typeface="+mn-lt"/>
              </a:rPr>
              <a:t>/</a:t>
            </a:r>
            <a:r>
              <a:rPr lang="en-GB" sz="1800" kern="0" dirty="0" err="1">
                <a:latin typeface="+mn-lt"/>
              </a:rPr>
              <a:t>danning</a:t>
            </a:r>
            <a:r>
              <a:rPr lang="en-GB" sz="1800" kern="0" dirty="0">
                <a:latin typeface="+mn-lt"/>
              </a:rPr>
              <a:t> – </a:t>
            </a:r>
            <a:r>
              <a:rPr lang="en-GB" sz="1800" kern="0" dirty="0" err="1">
                <a:latin typeface="+mn-lt"/>
              </a:rPr>
              <a:t>bildning</a:t>
            </a:r>
            <a:r>
              <a:rPr lang="en-GB" sz="1800" kern="0" dirty="0">
                <a:latin typeface="+mn-lt"/>
              </a:rPr>
              <a:t> – learning – </a:t>
            </a:r>
            <a:r>
              <a:rPr lang="en-GB" sz="1800" kern="0" dirty="0" err="1">
                <a:latin typeface="+mn-lt"/>
              </a:rPr>
              <a:t>sivistys</a:t>
            </a:r>
            <a:r>
              <a:rPr lang="en-GB" sz="1800" kern="0" dirty="0">
                <a:latin typeface="+mn-lt"/>
              </a:rPr>
              <a:t> – </a:t>
            </a:r>
            <a:r>
              <a:rPr lang="en-GB" sz="1800" kern="0" dirty="0" err="1">
                <a:latin typeface="+mn-lt"/>
              </a:rPr>
              <a:t>menntun</a:t>
            </a:r>
            <a:r>
              <a:rPr lang="en-GB" sz="1800" kern="0" dirty="0">
                <a:latin typeface="+mn-lt"/>
              </a:rPr>
              <a:t>) </a:t>
            </a:r>
          </a:p>
          <a:p>
            <a:pPr marL="0" indent="0">
              <a:buNone/>
            </a:pPr>
            <a:r>
              <a:rPr lang="en-GB" sz="1800" kern="0" dirty="0">
                <a:latin typeface="+mn-lt"/>
              </a:rPr>
              <a:t>Thus, I would now phrase my thought:</a:t>
            </a:r>
          </a:p>
          <a:p>
            <a:pPr marL="0" indent="0">
              <a:buNone/>
            </a:pPr>
            <a:r>
              <a:rPr lang="en-GB" sz="1800" b="1" kern="0" dirty="0">
                <a:latin typeface="+mn-lt"/>
              </a:rPr>
              <a:t>Education (school) – learning – education (idea) </a:t>
            </a:r>
          </a:p>
          <a:p>
            <a:pPr marL="0" indent="0">
              <a:buNone/>
            </a:pPr>
            <a:r>
              <a:rPr lang="en-GB" sz="1800" kern="0" dirty="0">
                <a:latin typeface="+mn-lt"/>
              </a:rPr>
              <a:t>(Thus, we should talk about language) </a:t>
            </a:r>
            <a:endParaRPr lang="en-GB" sz="2000" kern="0" dirty="0">
              <a:latin typeface="+mn-lt"/>
            </a:endParaRPr>
          </a:p>
        </p:txBody>
      </p:sp>
      <p:sp>
        <p:nvSpPr>
          <p:cNvPr id="8" name="Rectangle 3">
            <a:extLst>
              <a:ext uri="{FF2B5EF4-FFF2-40B4-BE49-F238E27FC236}">
                <a16:creationId xmlns:a16="http://schemas.microsoft.com/office/drawing/2014/main" id="{405E6BE3-0E3A-0718-2699-A4110A46DE8B}"/>
              </a:ext>
            </a:extLst>
          </p:cNvPr>
          <p:cNvSpPr txBox="1">
            <a:spLocks/>
          </p:cNvSpPr>
          <p:nvPr/>
        </p:nvSpPr>
        <p:spPr bwMode="auto">
          <a:xfrm>
            <a:off x="-467" y="-38517"/>
            <a:ext cx="797435" cy="36861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Part 1</a:t>
            </a:r>
          </a:p>
        </p:txBody>
      </p:sp>
    </p:spTree>
    <p:extLst>
      <p:ext uri="{BB962C8B-B14F-4D97-AF65-F5344CB8AC3E}">
        <p14:creationId xmlns:p14="http://schemas.microsoft.com/office/powerpoint/2010/main" val="73657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4</a:t>
            </a:fld>
            <a:endParaRPr lang="en-US" dirty="0"/>
          </a:p>
        </p:txBody>
      </p:sp>
      <p:sp>
        <p:nvSpPr>
          <p:cNvPr id="4" name="Rectangle 3">
            <a:extLst>
              <a:ext uri="{FF2B5EF4-FFF2-40B4-BE49-F238E27FC236}">
                <a16:creationId xmlns:a16="http://schemas.microsoft.com/office/drawing/2014/main" id="{25087F22-7F16-6091-2002-425D70FFA614}"/>
              </a:ext>
            </a:extLst>
          </p:cNvPr>
          <p:cNvSpPr txBox="1">
            <a:spLocks/>
          </p:cNvSpPr>
          <p:nvPr/>
        </p:nvSpPr>
        <p:spPr bwMode="auto">
          <a:xfrm>
            <a:off x="271384" y="1931647"/>
            <a:ext cx="1721003" cy="162434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176213" indent="-176213">
              <a:buFont typeface="Arial" panose="020B0604020202020204" pitchFamily="34" charset="0"/>
              <a:buChar char="•"/>
            </a:pPr>
            <a:endParaRPr lang="en-GB" sz="1800" kern="0" dirty="0">
              <a:latin typeface="+mn-lt"/>
            </a:endParaRPr>
          </a:p>
          <a:p>
            <a:pPr marL="0" indent="0">
              <a:buNone/>
            </a:pPr>
            <a:r>
              <a:rPr lang="en-GB" sz="1800" kern="0" dirty="0"/>
              <a:t>How we talk about the future. </a:t>
            </a:r>
          </a:p>
          <a:p>
            <a:pPr marL="396663" lvl="2" indent="0">
              <a:buFont typeface="Arial" charset="0"/>
              <a:buNone/>
            </a:pPr>
            <a:endParaRPr lang="en-GB" sz="2000" kern="0" dirty="0">
              <a:latin typeface="+mn-lt"/>
            </a:endParaRPr>
          </a:p>
        </p:txBody>
      </p:sp>
      <p:sp>
        <p:nvSpPr>
          <p:cNvPr id="5" name="Rectangle 3">
            <a:extLst>
              <a:ext uri="{FF2B5EF4-FFF2-40B4-BE49-F238E27FC236}">
                <a16:creationId xmlns:a16="http://schemas.microsoft.com/office/drawing/2014/main" id="{EE294208-4E09-42FE-A3B1-AEE782E4D632}"/>
              </a:ext>
            </a:extLst>
          </p:cNvPr>
          <p:cNvSpPr txBox="1">
            <a:spLocks/>
          </p:cNvSpPr>
          <p:nvPr/>
        </p:nvSpPr>
        <p:spPr bwMode="auto">
          <a:xfrm>
            <a:off x="2136403" y="1333835"/>
            <a:ext cx="7488832" cy="5016039"/>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1600" kern="0" dirty="0">
                <a:latin typeface="+mn-lt"/>
              </a:rPr>
              <a:t>I have been very interested in how we talk about education and the future for a long time. The connection between the two is not simple.</a:t>
            </a:r>
          </a:p>
          <a:p>
            <a:pPr marL="0" indent="0">
              <a:buNone/>
            </a:pPr>
            <a:endParaRPr lang="en-GB" sz="1600" kern="0" dirty="0">
              <a:latin typeface="+mn-lt"/>
            </a:endParaRPr>
          </a:p>
          <a:p>
            <a:pPr marL="0" indent="0">
              <a:buNone/>
            </a:pPr>
            <a:r>
              <a:rPr lang="en-GB" sz="1600" kern="0" dirty="0">
                <a:latin typeface="+mn-lt"/>
              </a:rPr>
              <a:t>I have complained about the lack of proper focus on this issue in the educational discourse during the last decades. </a:t>
            </a:r>
          </a:p>
          <a:p>
            <a:pPr marL="0" indent="0">
              <a:buNone/>
            </a:pPr>
            <a:r>
              <a:rPr lang="en-GB" sz="1600" kern="0" dirty="0">
                <a:latin typeface="+mn-lt"/>
              </a:rPr>
              <a:t>(Recently I have substantially changed my argument as will transpire).</a:t>
            </a:r>
          </a:p>
          <a:p>
            <a:pPr marL="893763" indent="-893763">
              <a:buNone/>
            </a:pPr>
            <a:endParaRPr lang="en-GB" sz="1600" kern="0" dirty="0">
              <a:latin typeface="+mn-lt"/>
            </a:endParaRPr>
          </a:p>
          <a:p>
            <a:pPr marL="893763" indent="-893763">
              <a:buNone/>
            </a:pPr>
            <a:r>
              <a:rPr lang="en-GB" sz="1600" kern="0" dirty="0">
                <a:latin typeface="+mn-lt"/>
              </a:rPr>
              <a:t>Points I have tried to make in the past:</a:t>
            </a:r>
          </a:p>
          <a:p>
            <a:pPr marL="649288" indent="-285750"/>
            <a:r>
              <a:rPr lang="en-GB" sz="1600" kern="0" dirty="0">
                <a:latin typeface="+mn-lt"/>
              </a:rPr>
              <a:t>Much is known about what is developing (don’t pretend we don’t know a lot – even if there is much we don’t know)</a:t>
            </a:r>
          </a:p>
          <a:p>
            <a:pPr marL="649288" indent="-285750"/>
            <a:r>
              <a:rPr lang="en-GB" sz="1600" kern="0" dirty="0">
                <a:latin typeface="+mn-lt"/>
              </a:rPr>
              <a:t>But most of us know only a tiny portion of these developments (which may be our excuse – and perhaps it is best to be ignorant about some things)</a:t>
            </a:r>
          </a:p>
          <a:p>
            <a:pPr marL="649288" indent="-285750"/>
            <a:r>
              <a:rPr lang="en-GB" sz="1600" kern="0" dirty="0">
                <a:latin typeface="+mn-lt"/>
              </a:rPr>
              <a:t>Of course, education should be relevant – also tomorrow – but how?</a:t>
            </a:r>
          </a:p>
          <a:p>
            <a:pPr marL="649288" indent="-285750"/>
            <a:r>
              <a:rPr lang="en-GB" sz="1600" kern="0" dirty="0">
                <a:latin typeface="+mn-lt"/>
              </a:rPr>
              <a:t>There are more changes than those related to technology (we should talk about all of them)</a:t>
            </a:r>
          </a:p>
          <a:p>
            <a:pPr marL="649288" indent="-285750"/>
            <a:r>
              <a:rPr lang="en-GB" sz="1600" kern="0" dirty="0">
                <a:latin typeface="+mn-lt"/>
              </a:rPr>
              <a:t>The most important changes should relate to the ingredients of education, -- not method, form or frameworks – thus the notion of </a:t>
            </a:r>
            <a:r>
              <a:rPr lang="en-GB" sz="1600" i="1" kern="0" dirty="0">
                <a:latin typeface="+mn-lt"/>
              </a:rPr>
              <a:t>education</a:t>
            </a:r>
            <a:r>
              <a:rPr lang="en-GB" sz="1600" kern="0" dirty="0">
                <a:latin typeface="+mn-lt"/>
              </a:rPr>
              <a:t> becomes crucial – as the main point of departure.</a:t>
            </a:r>
          </a:p>
        </p:txBody>
      </p:sp>
      <p:sp>
        <p:nvSpPr>
          <p:cNvPr id="8" name="Rectangle 2">
            <a:extLst>
              <a:ext uri="{FF2B5EF4-FFF2-40B4-BE49-F238E27FC236}">
                <a16:creationId xmlns:a16="http://schemas.microsoft.com/office/drawing/2014/main" id="{1FC4588D-27D7-D534-13B1-D7E0784BAE71}"/>
              </a:ext>
            </a:extLst>
          </p:cNvPr>
          <p:cNvSpPr txBox="1">
            <a:spLocks/>
          </p:cNvSpPr>
          <p:nvPr/>
        </p:nvSpPr>
        <p:spPr bwMode="auto">
          <a:xfrm>
            <a:off x="-467" y="0"/>
            <a:ext cx="10177930" cy="1216566"/>
          </a:xfrm>
          <a:prstGeom prst="rect">
            <a:avLst/>
          </a:prstGeom>
          <a:gradFill>
            <a:gsLst>
              <a:gs pos="0">
                <a:srgbClr val="86AF4F"/>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600"/>
              </a:spcBef>
            </a:pPr>
            <a:r>
              <a:rPr lang="en-US" sz="3200" dirty="0"/>
              <a:t>			</a:t>
            </a:r>
            <a:r>
              <a:rPr lang="en-GB" sz="2000" b="1" dirty="0">
                <a:solidFill>
                  <a:schemeClr val="bg1"/>
                </a:solidFill>
              </a:rPr>
              <a:t>The future </a:t>
            </a:r>
            <a:r>
              <a:rPr lang="en-GB" sz="2000" b="1" dirty="0"/>
              <a:t>and the present: </a:t>
            </a:r>
          </a:p>
          <a:p>
            <a:pPr algn="l">
              <a:spcBef>
                <a:spcPts val="600"/>
              </a:spcBef>
            </a:pPr>
            <a:r>
              <a:rPr lang="en-GB" sz="2000" b="1" dirty="0">
                <a:solidFill>
                  <a:schemeClr val="bg1"/>
                </a:solidFill>
              </a:rPr>
              <a:t>						</a:t>
            </a:r>
            <a:r>
              <a:rPr lang="en-GB" sz="2000" b="1" dirty="0"/>
              <a:t>How might education deal with the future?</a:t>
            </a:r>
            <a:endParaRPr lang="en-GB" sz="2000" dirty="0"/>
          </a:p>
        </p:txBody>
      </p:sp>
      <p:sp>
        <p:nvSpPr>
          <p:cNvPr id="10" name="Rectangle 3">
            <a:extLst>
              <a:ext uri="{FF2B5EF4-FFF2-40B4-BE49-F238E27FC236}">
                <a16:creationId xmlns:a16="http://schemas.microsoft.com/office/drawing/2014/main" id="{EEFAE79F-5A41-F567-5F66-E638AD456849}"/>
              </a:ext>
            </a:extLst>
          </p:cNvPr>
          <p:cNvSpPr txBox="1">
            <a:spLocks/>
          </p:cNvSpPr>
          <p:nvPr/>
        </p:nvSpPr>
        <p:spPr bwMode="auto">
          <a:xfrm>
            <a:off x="0" y="0"/>
            <a:ext cx="1288955" cy="36861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GB" sz="1800" kern="0" dirty="0">
                <a:latin typeface="+mn-lt"/>
              </a:rPr>
              <a:t>Part 2</a:t>
            </a:r>
          </a:p>
        </p:txBody>
      </p:sp>
      <p:sp>
        <p:nvSpPr>
          <p:cNvPr id="13" name="Textarammi 12">
            <a:extLst>
              <a:ext uri="{FF2B5EF4-FFF2-40B4-BE49-F238E27FC236}">
                <a16:creationId xmlns:a16="http://schemas.microsoft.com/office/drawing/2014/main" id="{70E97249-28C9-69B9-703F-0677CD1D9DC6}"/>
              </a:ext>
            </a:extLst>
          </p:cNvPr>
          <p:cNvSpPr txBox="1"/>
          <p:nvPr/>
        </p:nvSpPr>
        <p:spPr>
          <a:xfrm>
            <a:off x="8041059" y="142762"/>
            <a:ext cx="1832908" cy="646331"/>
          </a:xfrm>
          <a:prstGeom prst="rect">
            <a:avLst/>
          </a:prstGeom>
          <a:noFill/>
        </p:spPr>
        <p:txBody>
          <a:bodyPr wrap="square">
            <a:spAutoFit/>
          </a:bodyPr>
          <a:lstStyle/>
          <a:p>
            <a:pPr algn="l"/>
            <a:r>
              <a:rPr lang="en-GB" sz="1200" i="0" dirty="0">
                <a:solidFill>
                  <a:srgbClr val="000000"/>
                </a:solidFill>
                <a:effectLst/>
                <a:latin typeface="Jost" pitchFamily="2" charset="0"/>
              </a:rPr>
              <a:t>Evolving VET: Navigating traditions and transformations</a:t>
            </a:r>
          </a:p>
        </p:txBody>
      </p:sp>
    </p:spTree>
    <p:extLst>
      <p:ext uri="{BB962C8B-B14F-4D97-AF65-F5344CB8AC3E}">
        <p14:creationId xmlns:p14="http://schemas.microsoft.com/office/powerpoint/2010/main" val="76294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en-GB"/>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rgbClr val="86AF4F"/>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600"/>
              </a:spcBef>
            </a:pPr>
            <a:r>
              <a:rPr lang="en-US" sz="3200" dirty="0"/>
              <a:t>		</a:t>
            </a:r>
            <a:r>
              <a:rPr lang="en-GB" sz="2000" b="1" dirty="0">
                <a:solidFill>
                  <a:schemeClr val="bg1"/>
                </a:solidFill>
              </a:rPr>
              <a:t>The future </a:t>
            </a:r>
            <a:r>
              <a:rPr lang="en-GB" sz="2000" b="1" dirty="0"/>
              <a:t>and the present: </a:t>
            </a:r>
          </a:p>
          <a:p>
            <a:pPr algn="l">
              <a:spcBef>
                <a:spcPts val="600"/>
              </a:spcBef>
            </a:pPr>
            <a:r>
              <a:rPr lang="en-GB" sz="2000" b="1" dirty="0">
                <a:solidFill>
                  <a:schemeClr val="bg1"/>
                </a:solidFill>
              </a:rPr>
              <a:t>						</a:t>
            </a:r>
            <a:r>
              <a:rPr lang="en-GB" sz="2000" b="1" dirty="0"/>
              <a:t>How might education deal with the future?</a:t>
            </a:r>
            <a:endParaRPr lang="en-GB" sz="2000" dirty="0"/>
          </a:p>
        </p:txBody>
      </p:sp>
      <p:sp>
        <p:nvSpPr>
          <p:cNvPr id="16386" name="Rectangle 3"/>
          <p:cNvSpPr>
            <a:spLocks noGrp="1"/>
          </p:cNvSpPr>
          <p:nvPr>
            <p:ph type="body" idx="1"/>
          </p:nvPr>
        </p:nvSpPr>
        <p:spPr>
          <a:xfrm>
            <a:off x="840259" y="1792188"/>
            <a:ext cx="7776864" cy="4862151"/>
          </a:xfrm>
          <a:solidFill>
            <a:schemeClr val="bg1"/>
          </a:solidFill>
        </p:spPr>
        <p:txBody>
          <a:bodyPr wrap="square">
            <a:spAutoFit/>
          </a:bodyPr>
          <a:lstStyle/>
          <a:p>
            <a:pPr marL="180975" lvl="1" indent="0">
              <a:spcBef>
                <a:spcPts val="1800"/>
              </a:spcBef>
              <a:buNone/>
            </a:pPr>
            <a:r>
              <a:rPr lang="en-GB" sz="2000" dirty="0">
                <a:latin typeface="+mn-lt"/>
              </a:rPr>
              <a:t>Thus, I want to re-emphasise two important and highly related strands of thought when attending to the </a:t>
            </a:r>
            <a:r>
              <a:rPr lang="en-GB" sz="2000" b="1" dirty="0">
                <a:latin typeface="+mn-lt"/>
              </a:rPr>
              <a:t>future</a:t>
            </a:r>
            <a:r>
              <a:rPr lang="en-GB" sz="2000" dirty="0">
                <a:latin typeface="+mn-lt"/>
              </a:rPr>
              <a:t> within the field of VET</a:t>
            </a:r>
          </a:p>
          <a:p>
            <a:pPr marL="682410" lvl="1" indent="-285750">
              <a:spcBef>
                <a:spcPts val="1800"/>
              </a:spcBef>
              <a:buFont typeface="+mj-lt"/>
              <a:buAutoNum type="romanUcPeriod"/>
            </a:pPr>
            <a:r>
              <a:rPr lang="en-GB" sz="2000" dirty="0">
                <a:latin typeface="+mn-lt"/>
              </a:rPr>
              <a:t>The importance of placing the focus on the present – at least no less than on what happens in the future (this the most important change in my views)</a:t>
            </a:r>
          </a:p>
          <a:p>
            <a:pPr marL="682410" lvl="1" indent="-285750">
              <a:spcBef>
                <a:spcPts val="1800"/>
              </a:spcBef>
              <a:buFont typeface="+mj-lt"/>
              <a:buAutoNum type="romanUcPeriod"/>
            </a:pPr>
            <a:r>
              <a:rPr lang="en-GB" sz="2000" dirty="0"/>
              <a:t>The normal terminology  often refers to skills – basic skills or a variety of different skills – even a category called 21</a:t>
            </a:r>
            <a:r>
              <a:rPr lang="en-GB" sz="2000" baseline="30000" dirty="0"/>
              <a:t>st</a:t>
            </a:r>
            <a:r>
              <a:rPr lang="en-GB" sz="2000" dirty="0"/>
              <a:t> century skills. But competences are increasingly used,  and I will note that different concepts and very different perspectives are being introduced that may challenge the usefulness of the emphasis on skills. But the problem with skills – and even competences- is the way these concepts tend sift out the notion of education – they are in that sense non-educational (at least tend to be- and the proponents would probably not see it that way).</a:t>
            </a:r>
            <a:endParaRPr lang="en-GB" sz="2000" dirty="0">
              <a:highlight>
                <a:srgbClr val="FFFF00"/>
              </a:highlight>
              <a:latin typeface="+mn-lt"/>
            </a:endParaRPr>
          </a:p>
        </p:txBody>
      </p:sp>
      <p:sp>
        <p:nvSpPr>
          <p:cNvPr id="2" name="Textarammi 1">
            <a:extLst>
              <a:ext uri="{FF2B5EF4-FFF2-40B4-BE49-F238E27FC236}">
                <a16:creationId xmlns:a16="http://schemas.microsoft.com/office/drawing/2014/main" id="{9E1AFCAE-7C20-3816-5A16-53734B30B0F0}"/>
              </a:ext>
            </a:extLst>
          </p:cNvPr>
          <p:cNvSpPr txBox="1"/>
          <p:nvPr/>
        </p:nvSpPr>
        <p:spPr>
          <a:xfrm>
            <a:off x="8041059" y="142762"/>
            <a:ext cx="1832908" cy="646331"/>
          </a:xfrm>
          <a:prstGeom prst="rect">
            <a:avLst/>
          </a:prstGeom>
          <a:noFill/>
        </p:spPr>
        <p:txBody>
          <a:bodyPr wrap="square">
            <a:spAutoFit/>
          </a:bodyPr>
          <a:lstStyle/>
          <a:p>
            <a:pPr algn="l"/>
            <a:r>
              <a:rPr lang="en-GB" sz="1200" i="0" dirty="0">
                <a:solidFill>
                  <a:srgbClr val="000000"/>
                </a:solidFill>
                <a:effectLst/>
                <a:latin typeface="Jost" pitchFamily="2" charset="0"/>
              </a:rPr>
              <a:t>Evolving VET: Navigating traditions and transformations</a:t>
            </a:r>
          </a:p>
        </p:txBody>
      </p:sp>
      <p:sp>
        <p:nvSpPr>
          <p:cNvPr id="4" name="Skyggnunúmersstaðgengill 3">
            <a:extLst>
              <a:ext uri="{FF2B5EF4-FFF2-40B4-BE49-F238E27FC236}">
                <a16:creationId xmlns:a16="http://schemas.microsoft.com/office/drawing/2014/main" id="{6D87E01A-2873-6127-6BAF-089F8B1293D8}"/>
              </a:ext>
            </a:extLst>
          </p:cNvPr>
          <p:cNvSpPr>
            <a:spLocks noGrp="1"/>
          </p:cNvSpPr>
          <p:nvPr>
            <p:ph type="sldNum" sz="quarter" idx="12"/>
          </p:nvPr>
        </p:nvSpPr>
        <p:spPr/>
        <p:txBody>
          <a:bodyPr/>
          <a:lstStyle/>
          <a:p>
            <a:pPr>
              <a:defRPr/>
            </a:pPr>
            <a:fld id="{CD37B114-7A5A-43A8-A456-5AB7E6AEFE35}" type="slidenum">
              <a:rPr lang="en-US" smtClean="0"/>
              <a:pPr>
                <a:defRPr/>
              </a:pPr>
              <a:t>5</a:t>
            </a:fld>
            <a:endParaRPr lang="en-US" dirty="0"/>
          </a:p>
        </p:txBody>
      </p:sp>
    </p:spTree>
    <p:extLst>
      <p:ext uri="{BB962C8B-B14F-4D97-AF65-F5344CB8AC3E}">
        <p14:creationId xmlns:p14="http://schemas.microsoft.com/office/powerpoint/2010/main" val="31440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Hópur 10">
            <a:extLst>
              <a:ext uri="{FF2B5EF4-FFF2-40B4-BE49-F238E27FC236}">
                <a16:creationId xmlns:a16="http://schemas.microsoft.com/office/drawing/2014/main" id="{89C19CCB-1322-BC4D-05C1-2862D4E2A141}"/>
              </a:ext>
            </a:extLst>
          </p:cNvPr>
          <p:cNvGrpSpPr/>
          <p:nvPr/>
        </p:nvGrpSpPr>
        <p:grpSpPr>
          <a:xfrm>
            <a:off x="8061302" y="2267006"/>
            <a:ext cx="2013400" cy="1442319"/>
            <a:chOff x="8061302" y="2267006"/>
            <a:chExt cx="2013400" cy="1442319"/>
          </a:xfrm>
        </p:grpSpPr>
        <p:sp>
          <p:nvSpPr>
            <p:cNvPr id="2" name="Sporaskja 1">
              <a:extLst>
                <a:ext uri="{FF2B5EF4-FFF2-40B4-BE49-F238E27FC236}">
                  <a16:creationId xmlns:a16="http://schemas.microsoft.com/office/drawing/2014/main" id="{3180E1E0-9747-E107-0767-30EF121182B3}"/>
                </a:ext>
              </a:extLst>
            </p:cNvPr>
            <p:cNvSpPr/>
            <p:nvPr/>
          </p:nvSpPr>
          <p:spPr>
            <a:xfrm>
              <a:off x="8061302" y="2267006"/>
              <a:ext cx="1930997" cy="1442319"/>
            </a:xfrm>
            <a:prstGeom prst="ellipse">
              <a:avLst/>
            </a:prstGeom>
            <a:gradFill>
              <a:gsLst>
                <a:gs pos="0">
                  <a:srgbClr val="92D050"/>
                </a:gs>
                <a:gs pos="100000">
                  <a:schemeClr val="bg2">
                    <a:lumMod val="75000"/>
                    <a:tint val="23500"/>
                    <a:satMod val="160000"/>
                  </a:schemeClr>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a:p>
              <a:pPr algn="ctr"/>
              <a:endParaRPr lang="en-GB" sz="1600" dirty="0">
                <a:solidFill>
                  <a:schemeClr val="tx1"/>
                </a:solidFill>
              </a:endParaRPr>
            </a:p>
            <a:p>
              <a:pPr algn="ctr"/>
              <a:endParaRPr lang="en-GB" sz="1600" dirty="0">
                <a:solidFill>
                  <a:schemeClr val="tx1"/>
                </a:solidFill>
              </a:endParaRPr>
            </a:p>
            <a:p>
              <a:pPr algn="ctr"/>
              <a:r>
                <a:rPr lang="en-GB" sz="1200" dirty="0">
                  <a:solidFill>
                    <a:schemeClr val="tx1"/>
                  </a:solidFill>
                </a:rPr>
                <a:t>General resistance resources (GRRs)</a:t>
              </a:r>
              <a:endParaRPr lang="en-GB" sz="1200" dirty="0"/>
            </a:p>
          </p:txBody>
        </p:sp>
        <p:sp>
          <p:nvSpPr>
            <p:cNvPr id="10" name="Textarammi 9">
              <a:extLst>
                <a:ext uri="{FF2B5EF4-FFF2-40B4-BE49-F238E27FC236}">
                  <a16:creationId xmlns:a16="http://schemas.microsoft.com/office/drawing/2014/main" id="{E9ACBBCB-5926-F70A-4EC9-24BA7F2BEEB6}"/>
                </a:ext>
              </a:extLst>
            </p:cNvPr>
            <p:cNvSpPr txBox="1"/>
            <p:nvPr/>
          </p:nvSpPr>
          <p:spPr>
            <a:xfrm>
              <a:off x="9170287" y="2792276"/>
              <a:ext cx="904415" cy="276999"/>
            </a:xfrm>
            <a:prstGeom prst="rect">
              <a:avLst/>
            </a:prstGeom>
            <a:noFill/>
          </p:spPr>
          <p:txBody>
            <a:bodyPr wrap="none" rtlCol="0">
              <a:spAutoFit/>
            </a:bodyPr>
            <a:lstStyle/>
            <a:p>
              <a:r>
                <a:rPr lang="en-GB" sz="1200" dirty="0">
                  <a:latin typeface="+mn-lt"/>
                </a:rPr>
                <a:t>Capabilities</a:t>
              </a:r>
              <a:endParaRPr lang="is-IS" sz="1200" dirty="0">
                <a:latin typeface="+mn-lt"/>
              </a:endParaRPr>
            </a:p>
          </p:txBody>
        </p:sp>
      </p:grpSp>
      <p:graphicFrame>
        <p:nvGraphicFramePr>
          <p:cNvPr id="5" name="Hlutur 4">
            <a:extLst>
              <a:ext uri="{FF2B5EF4-FFF2-40B4-BE49-F238E27FC236}">
                <a16:creationId xmlns:a16="http://schemas.microsoft.com/office/drawing/2014/main" id="{0292D828-7A97-EDC2-BE25-368E51F86197}"/>
              </a:ext>
            </a:extLst>
          </p:cNvPr>
          <p:cNvGraphicFramePr>
            <a:graphicFrameLocks noChangeAspect="1"/>
          </p:cNvGraphicFramePr>
          <p:nvPr>
            <p:extLst>
              <p:ext uri="{D42A27DB-BD31-4B8C-83A1-F6EECF244321}">
                <p14:modId xmlns:p14="http://schemas.microsoft.com/office/powerpoint/2010/main" val="2703143288"/>
              </p:ext>
            </p:extLst>
          </p:nvPr>
        </p:nvGraphicFramePr>
        <p:xfrm>
          <a:off x="4891726" y="3924422"/>
          <a:ext cx="5182976" cy="3547202"/>
        </p:xfrm>
        <a:graphic>
          <a:graphicData uri="http://schemas.openxmlformats.org/presentationml/2006/ole">
            <mc:AlternateContent xmlns:mc="http://schemas.openxmlformats.org/markup-compatibility/2006">
              <mc:Choice xmlns:v="urn:schemas-microsoft-com:vml" Requires="v">
                <p:oleObj name="Acrobat Document" r:id="rId3" imgW="3219240" imgH="2203231" progId="Acrobat.Document.DC">
                  <p:embed/>
                </p:oleObj>
              </mc:Choice>
              <mc:Fallback>
                <p:oleObj name="Acrobat Document" r:id="rId3" imgW="3219240" imgH="2203231" progId="Acrobat.Document.DC">
                  <p:embed/>
                  <p:pic>
                    <p:nvPicPr>
                      <p:cNvPr id="5" name="Hlutur 4">
                        <a:extLst>
                          <a:ext uri="{FF2B5EF4-FFF2-40B4-BE49-F238E27FC236}">
                            <a16:creationId xmlns:a16="http://schemas.microsoft.com/office/drawing/2014/main" id="{0292D828-7A97-EDC2-BE25-368E51F86197}"/>
                          </a:ext>
                        </a:extLst>
                      </p:cNvPr>
                      <p:cNvPicPr/>
                      <p:nvPr/>
                    </p:nvPicPr>
                    <p:blipFill>
                      <a:blip r:embed="rId4"/>
                      <a:stretch>
                        <a:fillRect/>
                      </a:stretch>
                    </p:blipFill>
                    <p:spPr>
                      <a:xfrm>
                        <a:off x="4891726" y="3924422"/>
                        <a:ext cx="5182976" cy="3547202"/>
                      </a:xfrm>
                      <a:prstGeom prst="rect">
                        <a:avLst/>
                      </a:prstGeom>
                    </p:spPr>
                  </p:pic>
                </p:oleObj>
              </mc:Fallback>
            </mc:AlternateContent>
          </a:graphicData>
        </a:graphic>
      </p:graphicFrame>
      <p:sp>
        <p:nvSpPr>
          <p:cNvPr id="9" name="Síðufótarstaðgengill 8"/>
          <p:cNvSpPr>
            <a:spLocks noGrp="1"/>
          </p:cNvSpPr>
          <p:nvPr>
            <p:ph type="ftr" sz="quarter" idx="11"/>
          </p:nvPr>
        </p:nvSpPr>
        <p:spPr/>
        <p:txBody>
          <a:bodyPr/>
          <a:lstStyle/>
          <a:p>
            <a:pPr>
              <a:defRPr/>
            </a:pPr>
            <a:r>
              <a:rPr lang="en-GB"/>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rgbClr val="86AF4F"/>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600"/>
              </a:spcBef>
            </a:pPr>
            <a:r>
              <a:rPr lang="en-US" sz="2000" dirty="0"/>
              <a:t>		</a:t>
            </a:r>
            <a:r>
              <a:rPr lang="en-GB" sz="2000" b="1" dirty="0">
                <a:solidFill>
                  <a:schemeClr val="bg1"/>
                </a:solidFill>
              </a:rPr>
              <a:t>The future </a:t>
            </a:r>
            <a:r>
              <a:rPr lang="en-GB" sz="2000" b="1" dirty="0"/>
              <a:t>and the present: </a:t>
            </a:r>
          </a:p>
          <a:p>
            <a:pPr algn="l">
              <a:spcBef>
                <a:spcPts val="600"/>
              </a:spcBef>
            </a:pPr>
            <a:r>
              <a:rPr lang="en-GB" sz="2000" b="1" dirty="0">
                <a:solidFill>
                  <a:schemeClr val="bg1"/>
                </a:solidFill>
              </a:rPr>
              <a:t>						</a:t>
            </a:r>
            <a:r>
              <a:rPr lang="en-GB" sz="2000" b="1" dirty="0"/>
              <a:t>How might education deal with the future?</a:t>
            </a:r>
            <a:endParaRPr lang="en-GB" sz="2000" dirty="0"/>
          </a:p>
        </p:txBody>
      </p:sp>
      <p:sp>
        <p:nvSpPr>
          <p:cNvPr id="16386" name="Rectangle 3"/>
          <p:cNvSpPr>
            <a:spLocks noGrp="1"/>
          </p:cNvSpPr>
          <p:nvPr>
            <p:ph type="body" idx="1"/>
          </p:nvPr>
        </p:nvSpPr>
        <p:spPr>
          <a:xfrm>
            <a:off x="44357" y="1215791"/>
            <a:ext cx="6772565" cy="6370256"/>
          </a:xfrm>
          <a:solidFill>
            <a:schemeClr val="bg1"/>
          </a:solidFill>
        </p:spPr>
        <p:txBody>
          <a:bodyPr wrap="square">
            <a:spAutoFit/>
          </a:bodyPr>
          <a:lstStyle/>
          <a:p>
            <a:pPr marL="88900" lvl="1" indent="0">
              <a:spcBef>
                <a:spcPts val="1800"/>
              </a:spcBef>
              <a:buNone/>
            </a:pPr>
            <a:r>
              <a:rPr lang="en-GB" sz="1800" dirty="0">
                <a:latin typeface="+mn-lt"/>
              </a:rPr>
              <a:t>In recent years there have been a number of important developments that are more focussed on the individual’s ability and motivation to act in challenging circumstances, inspired e.g., by the salutogenic approach developed by </a:t>
            </a:r>
            <a:r>
              <a:rPr lang="en-GB" sz="1800" dirty="0" err="1">
                <a:latin typeface="+mn-lt"/>
              </a:rPr>
              <a:t>Antonovsky</a:t>
            </a:r>
            <a:r>
              <a:rPr lang="en-GB" sz="1800" dirty="0">
                <a:latin typeface="+mn-lt"/>
              </a:rPr>
              <a:t> from whom we derive the notion of resistance resources, which refer to the ability to cope with novel challenges. We also note the importance of being acknowledged and valued as developed inter alia by </a:t>
            </a:r>
            <a:r>
              <a:rPr lang="en-GB" sz="1800" dirty="0" err="1">
                <a:latin typeface="+mn-lt"/>
              </a:rPr>
              <a:t>Honneth</a:t>
            </a:r>
            <a:r>
              <a:rPr lang="en-GB" sz="1800" dirty="0">
                <a:latin typeface="+mn-lt"/>
              </a:rPr>
              <a:t>. We also have the influences of positive psychology and transformative and also capability theoretical ideas. Each of these terms refers to grand theoretical frameworks, each of which – but in different ways – emphasise the ability to cope, flourish  – </a:t>
            </a:r>
            <a:r>
              <a:rPr lang="en-GB" sz="1800" b="1" dirty="0">
                <a:latin typeface="+mn-lt"/>
              </a:rPr>
              <a:t>now</a:t>
            </a:r>
            <a:r>
              <a:rPr lang="en-GB" sz="1800" dirty="0">
                <a:latin typeface="+mn-lt"/>
              </a:rPr>
              <a:t> and </a:t>
            </a:r>
            <a:r>
              <a:rPr lang="en-GB" sz="1800" b="1" dirty="0">
                <a:latin typeface="+mn-lt"/>
              </a:rPr>
              <a:t>later</a:t>
            </a:r>
            <a:r>
              <a:rPr lang="en-GB" sz="1800" dirty="0">
                <a:latin typeface="+mn-lt"/>
              </a:rPr>
              <a:t>. </a:t>
            </a:r>
          </a:p>
          <a:p>
            <a:pPr marL="88900" lvl="1" indent="0">
              <a:spcBef>
                <a:spcPts val="1800"/>
              </a:spcBef>
              <a:buNone/>
            </a:pPr>
            <a:r>
              <a:rPr lang="en-GB" sz="1800" dirty="0">
                <a:latin typeface="+mn-lt"/>
              </a:rPr>
              <a:t>From a different direction we have the ideas developed by Fox, using the notion of edGe-ucation which acknowledges that one can usefully go straight to difficult questions, and grapple with them and gain sophisticated understanding without going through endless basics (tracing the historical steps of the development of knowledge).  This allows powerful curriculum to be in focus at all levels of education.</a:t>
            </a:r>
          </a:p>
          <a:p>
            <a:pPr marL="88900" lvl="1" indent="0">
              <a:spcBef>
                <a:spcPts val="1800"/>
              </a:spcBef>
              <a:buNone/>
            </a:pPr>
            <a:r>
              <a:rPr lang="en-GB" sz="1800" dirty="0">
                <a:latin typeface="+mn-lt"/>
              </a:rPr>
              <a:t>All of these shift the focus somewhat to the </a:t>
            </a:r>
            <a:r>
              <a:rPr lang="en-GB" sz="1800" i="1" dirty="0">
                <a:latin typeface="+mn-lt"/>
              </a:rPr>
              <a:t>idea of education</a:t>
            </a:r>
            <a:r>
              <a:rPr lang="en-GB" sz="1800" dirty="0">
                <a:latin typeface="+mn-lt"/>
              </a:rPr>
              <a:t>: to understanding, to the capability to function well, coping with novel circumstance and challenges. These ideas are optimistic, relevant and demand that </a:t>
            </a:r>
            <a:r>
              <a:rPr lang="en-GB" sz="1800" i="1" dirty="0">
                <a:latin typeface="+mn-lt"/>
              </a:rPr>
              <a:t>education</a:t>
            </a:r>
            <a:r>
              <a:rPr lang="en-GB" sz="1800" dirty="0">
                <a:latin typeface="+mn-lt"/>
              </a:rPr>
              <a:t> once again becomes the centre of </a:t>
            </a:r>
            <a:r>
              <a:rPr lang="en-GB" sz="1800" i="1" dirty="0">
                <a:latin typeface="+mn-lt"/>
              </a:rPr>
              <a:t>education</a:t>
            </a:r>
            <a:r>
              <a:rPr lang="en-GB" sz="1800" dirty="0">
                <a:latin typeface="+mn-lt"/>
              </a:rPr>
              <a:t>.</a:t>
            </a:r>
          </a:p>
        </p:txBody>
      </p:sp>
      <p:sp>
        <p:nvSpPr>
          <p:cNvPr id="3" name="Sporaskja 2">
            <a:extLst>
              <a:ext uri="{FF2B5EF4-FFF2-40B4-BE49-F238E27FC236}">
                <a16:creationId xmlns:a16="http://schemas.microsoft.com/office/drawing/2014/main" id="{FEED0FA0-BED6-479D-C3FE-F90B865A535B}"/>
              </a:ext>
            </a:extLst>
          </p:cNvPr>
          <p:cNvSpPr/>
          <p:nvPr/>
        </p:nvSpPr>
        <p:spPr>
          <a:xfrm>
            <a:off x="7607048" y="2103985"/>
            <a:ext cx="1800200" cy="996241"/>
          </a:xfrm>
          <a:prstGeom prst="ellipse">
            <a:avLst/>
          </a:prstGeom>
          <a:gradFill>
            <a:gsLst>
              <a:gs pos="0">
                <a:schemeClr val="accent2">
                  <a:lumMod val="60000"/>
                  <a:lumOff val="40000"/>
                </a:schemeClr>
              </a:gs>
              <a:gs pos="100000">
                <a:schemeClr val="bg2">
                  <a:lumMod val="75000"/>
                  <a:tint val="23500"/>
                  <a:satMod val="160000"/>
                </a:schemeClr>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a:p>
            <a:pPr algn="ctr"/>
            <a:r>
              <a:rPr lang="en-GB" sz="1200" dirty="0">
                <a:solidFill>
                  <a:schemeClr val="tx1"/>
                </a:solidFill>
              </a:rPr>
              <a:t>Competencies</a:t>
            </a:r>
          </a:p>
        </p:txBody>
      </p:sp>
      <p:sp>
        <p:nvSpPr>
          <p:cNvPr id="4" name="Sporaskja 3">
            <a:extLst>
              <a:ext uri="{FF2B5EF4-FFF2-40B4-BE49-F238E27FC236}">
                <a16:creationId xmlns:a16="http://schemas.microsoft.com/office/drawing/2014/main" id="{8F0A75AF-52F8-6A73-F9BC-1938F49CC5D4}"/>
              </a:ext>
            </a:extLst>
          </p:cNvPr>
          <p:cNvSpPr/>
          <p:nvPr/>
        </p:nvSpPr>
        <p:spPr>
          <a:xfrm>
            <a:off x="7021997" y="1657311"/>
            <a:ext cx="1485151" cy="893924"/>
          </a:xfrm>
          <a:prstGeom prst="ellipse">
            <a:avLst/>
          </a:prstGeom>
          <a:gradFill>
            <a:gsLst>
              <a:gs pos="0">
                <a:srgbClr val="00B0F0"/>
              </a:gs>
              <a:gs pos="100000">
                <a:schemeClr val="bg2">
                  <a:lumMod val="75000"/>
                  <a:tint val="23500"/>
                  <a:satMod val="160000"/>
                </a:schemeClr>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Skills</a:t>
            </a:r>
          </a:p>
        </p:txBody>
      </p:sp>
      <p:sp>
        <p:nvSpPr>
          <p:cNvPr id="8" name="Textarammi 7">
            <a:extLst>
              <a:ext uri="{FF2B5EF4-FFF2-40B4-BE49-F238E27FC236}">
                <a16:creationId xmlns:a16="http://schemas.microsoft.com/office/drawing/2014/main" id="{D0482C8F-1C7C-A545-EF0B-FED3470A1B7F}"/>
              </a:ext>
            </a:extLst>
          </p:cNvPr>
          <p:cNvSpPr txBox="1"/>
          <p:nvPr/>
        </p:nvSpPr>
        <p:spPr>
          <a:xfrm>
            <a:off x="8041059" y="142762"/>
            <a:ext cx="1832908" cy="646331"/>
          </a:xfrm>
          <a:prstGeom prst="rect">
            <a:avLst/>
          </a:prstGeom>
          <a:solidFill>
            <a:schemeClr val="bg1"/>
          </a:solidFill>
        </p:spPr>
        <p:txBody>
          <a:bodyPr wrap="square">
            <a:spAutoFit/>
          </a:bodyPr>
          <a:lstStyle/>
          <a:p>
            <a:pPr algn="l"/>
            <a:r>
              <a:rPr lang="en-GB" sz="1200" i="0" dirty="0">
                <a:solidFill>
                  <a:srgbClr val="000000"/>
                </a:solidFill>
                <a:effectLst/>
                <a:latin typeface="Jost" pitchFamily="2" charset="0"/>
              </a:rPr>
              <a:t>Evolving VET: Navigating traditions and transformations</a:t>
            </a:r>
          </a:p>
        </p:txBody>
      </p:sp>
      <p:sp>
        <p:nvSpPr>
          <p:cNvPr id="7" name="Skyggnunúmersstaðgengill 6">
            <a:extLst>
              <a:ext uri="{FF2B5EF4-FFF2-40B4-BE49-F238E27FC236}">
                <a16:creationId xmlns:a16="http://schemas.microsoft.com/office/drawing/2014/main" id="{3FE951B8-110D-30DB-20E2-5B9841C6D926}"/>
              </a:ext>
            </a:extLst>
          </p:cNvPr>
          <p:cNvSpPr>
            <a:spLocks noGrp="1"/>
          </p:cNvSpPr>
          <p:nvPr>
            <p:ph type="sldNum" sz="quarter" idx="12"/>
          </p:nvPr>
        </p:nvSpPr>
        <p:spPr/>
        <p:txBody>
          <a:bodyPr/>
          <a:lstStyle/>
          <a:p>
            <a:pPr>
              <a:defRPr/>
            </a:pPr>
            <a:fld id="{CD37B114-7A5A-43A8-A456-5AB7E6AEFE35}" type="slidenum">
              <a:rPr lang="en-US" smtClean="0"/>
              <a:pPr>
                <a:defRPr/>
              </a:pPr>
              <a:t>6</a:t>
            </a:fld>
            <a:endParaRPr lang="en-US" dirty="0"/>
          </a:p>
        </p:txBody>
      </p:sp>
      <p:sp>
        <p:nvSpPr>
          <p:cNvPr id="12" name="Textarammi 11">
            <a:extLst>
              <a:ext uri="{FF2B5EF4-FFF2-40B4-BE49-F238E27FC236}">
                <a16:creationId xmlns:a16="http://schemas.microsoft.com/office/drawing/2014/main" id="{1D87AEC1-FD5F-52E6-F15D-AF58120460D1}"/>
              </a:ext>
            </a:extLst>
          </p:cNvPr>
          <p:cNvSpPr txBox="1"/>
          <p:nvPr/>
        </p:nvSpPr>
        <p:spPr>
          <a:xfrm>
            <a:off x="7666387" y="7052424"/>
            <a:ext cx="1614545" cy="276999"/>
          </a:xfrm>
          <a:prstGeom prst="rect">
            <a:avLst/>
          </a:prstGeom>
          <a:noFill/>
        </p:spPr>
        <p:txBody>
          <a:bodyPr wrap="none" rtlCol="0">
            <a:spAutoFit/>
          </a:bodyPr>
          <a:lstStyle/>
          <a:p>
            <a:r>
              <a:rPr lang="en-GB" sz="1200" dirty="0"/>
              <a:t>Published June 2024</a:t>
            </a:r>
            <a:endParaRPr lang="is-IS" sz="1200" dirty="0"/>
          </a:p>
        </p:txBody>
      </p:sp>
    </p:spTree>
    <p:extLst>
      <p:ext uri="{BB962C8B-B14F-4D97-AF65-F5344CB8AC3E}">
        <p14:creationId xmlns:p14="http://schemas.microsoft.com/office/powerpoint/2010/main" val="323648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en-GB"/>
              <a:t>Jón Torfi Jónasson  NordYrk, Reykjavík June 2024</a:t>
            </a:r>
            <a:endParaRPr lang="is-IS"/>
          </a:p>
        </p:txBody>
      </p:sp>
      <p:sp>
        <p:nvSpPr>
          <p:cNvPr id="6" name="Rectangle 2"/>
          <p:cNvSpPr txBox="1">
            <a:spLocks/>
          </p:cNvSpPr>
          <p:nvPr/>
        </p:nvSpPr>
        <p:spPr bwMode="auto">
          <a:xfrm>
            <a:off x="-467" y="-38517"/>
            <a:ext cx="10177930" cy="1216566"/>
          </a:xfrm>
          <a:prstGeom prst="rect">
            <a:avLst/>
          </a:prstGeom>
          <a:gradFill>
            <a:gsLst>
              <a:gs pos="0">
                <a:srgbClr val="86AF4F"/>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600"/>
              </a:spcBef>
            </a:pPr>
            <a:r>
              <a:rPr lang="en-US" sz="3200" dirty="0"/>
              <a:t>		</a:t>
            </a:r>
            <a:r>
              <a:rPr lang="en-GB" sz="2000" b="1" dirty="0">
                <a:solidFill>
                  <a:schemeClr val="bg1"/>
                </a:solidFill>
              </a:rPr>
              <a:t>The future </a:t>
            </a:r>
            <a:r>
              <a:rPr lang="en-GB" sz="2000" b="1" dirty="0"/>
              <a:t>and the present: </a:t>
            </a:r>
          </a:p>
          <a:p>
            <a:pPr algn="l">
              <a:spcBef>
                <a:spcPts val="600"/>
              </a:spcBef>
            </a:pPr>
            <a:r>
              <a:rPr lang="en-GB" sz="2000" b="1" dirty="0">
                <a:solidFill>
                  <a:schemeClr val="bg1"/>
                </a:solidFill>
              </a:rPr>
              <a:t>						</a:t>
            </a:r>
            <a:r>
              <a:rPr lang="en-GB" sz="2000" b="1" dirty="0"/>
              <a:t>How education might deal with the future</a:t>
            </a:r>
            <a:endParaRPr lang="en-GB" sz="2000" dirty="0"/>
          </a:p>
        </p:txBody>
      </p:sp>
      <p:sp>
        <p:nvSpPr>
          <p:cNvPr id="16386" name="Rectangle 3"/>
          <p:cNvSpPr>
            <a:spLocks noGrp="1"/>
          </p:cNvSpPr>
          <p:nvPr>
            <p:ph type="body" idx="1"/>
          </p:nvPr>
        </p:nvSpPr>
        <p:spPr>
          <a:xfrm>
            <a:off x="912267" y="1562362"/>
            <a:ext cx="7071247" cy="2984714"/>
          </a:xfrm>
          <a:solidFill>
            <a:schemeClr val="bg1"/>
          </a:solidFill>
        </p:spPr>
        <p:txBody>
          <a:bodyPr wrap="square">
            <a:spAutoFit/>
          </a:bodyPr>
          <a:lstStyle/>
          <a:p>
            <a:pPr marL="396660" lvl="1" indent="0">
              <a:buNone/>
            </a:pPr>
            <a:r>
              <a:rPr lang="en-GB" sz="2000" dirty="0">
                <a:latin typeface="+mn-lt"/>
              </a:rPr>
              <a:t>I suggest that all these ideas converge to directing attention </a:t>
            </a:r>
            <a:r>
              <a:rPr lang="en-GB" sz="2000" b="1" dirty="0">
                <a:latin typeface="+mn-lt"/>
              </a:rPr>
              <a:t>to the present</a:t>
            </a:r>
            <a:r>
              <a:rPr lang="en-GB" sz="2000" dirty="0">
                <a:latin typeface="+mn-lt"/>
              </a:rPr>
              <a:t>, where the individual is participating in, and learning to interact with complex cultures and societies – with complex new challenges: </a:t>
            </a:r>
          </a:p>
          <a:p>
            <a:pPr marL="396660" lvl="1" indent="0">
              <a:buNone/>
            </a:pPr>
            <a:r>
              <a:rPr lang="en-GB" sz="2000" dirty="0">
                <a:latin typeface="+mn-lt"/>
              </a:rPr>
              <a:t>Thus, we emphasise the present, even when preoccupied with preparing for the future. </a:t>
            </a:r>
          </a:p>
          <a:p>
            <a:pPr marL="396660" lvl="1" indent="0">
              <a:buNone/>
            </a:pPr>
            <a:r>
              <a:rPr lang="en-GB" sz="2000" dirty="0">
                <a:latin typeface="+mn-lt"/>
              </a:rPr>
              <a:t>It is not that we don’t know much about what is developing, we a know a lot – but the present still happens to be the most sensible focus. </a:t>
            </a:r>
          </a:p>
        </p:txBody>
      </p:sp>
      <p:sp>
        <p:nvSpPr>
          <p:cNvPr id="2" name="Textarammi 1">
            <a:extLst>
              <a:ext uri="{FF2B5EF4-FFF2-40B4-BE49-F238E27FC236}">
                <a16:creationId xmlns:a16="http://schemas.microsoft.com/office/drawing/2014/main" id="{F2D58B60-A14E-1B69-3AB2-FE99B46F8914}"/>
              </a:ext>
            </a:extLst>
          </p:cNvPr>
          <p:cNvSpPr txBox="1"/>
          <p:nvPr/>
        </p:nvSpPr>
        <p:spPr>
          <a:xfrm>
            <a:off x="8041059" y="142762"/>
            <a:ext cx="1832908" cy="646331"/>
          </a:xfrm>
          <a:prstGeom prst="rect">
            <a:avLst/>
          </a:prstGeom>
          <a:noFill/>
        </p:spPr>
        <p:txBody>
          <a:bodyPr wrap="square">
            <a:spAutoFit/>
          </a:bodyPr>
          <a:lstStyle/>
          <a:p>
            <a:pPr algn="l"/>
            <a:r>
              <a:rPr lang="en-GB" sz="1200" i="0" dirty="0">
                <a:solidFill>
                  <a:srgbClr val="000000"/>
                </a:solidFill>
                <a:effectLst/>
                <a:latin typeface="Jost" pitchFamily="2" charset="0"/>
              </a:rPr>
              <a:t>Evolving VET: Navigating traditions and transformations</a:t>
            </a:r>
          </a:p>
        </p:txBody>
      </p:sp>
      <p:sp>
        <p:nvSpPr>
          <p:cNvPr id="3" name="Skyggnunúmersstaðgengill 2">
            <a:extLst>
              <a:ext uri="{FF2B5EF4-FFF2-40B4-BE49-F238E27FC236}">
                <a16:creationId xmlns:a16="http://schemas.microsoft.com/office/drawing/2014/main" id="{3EC33938-F30B-415E-A6BC-45E35753E34D}"/>
              </a:ext>
            </a:extLst>
          </p:cNvPr>
          <p:cNvSpPr>
            <a:spLocks noGrp="1"/>
          </p:cNvSpPr>
          <p:nvPr>
            <p:ph type="sldNum" sz="quarter" idx="12"/>
          </p:nvPr>
        </p:nvSpPr>
        <p:spPr/>
        <p:txBody>
          <a:bodyPr/>
          <a:lstStyle/>
          <a:p>
            <a:pPr>
              <a:defRPr/>
            </a:pPr>
            <a:fld id="{CD37B114-7A5A-43A8-A456-5AB7E6AEFE35}" type="slidenum">
              <a:rPr lang="en-US" smtClean="0"/>
              <a:pPr>
                <a:defRPr/>
              </a:pPr>
              <a:t>7</a:t>
            </a:fld>
            <a:endParaRPr lang="en-US" dirty="0"/>
          </a:p>
        </p:txBody>
      </p:sp>
      <p:sp>
        <p:nvSpPr>
          <p:cNvPr id="4" name="Rectangle 3">
            <a:extLst>
              <a:ext uri="{FF2B5EF4-FFF2-40B4-BE49-F238E27FC236}">
                <a16:creationId xmlns:a16="http://schemas.microsoft.com/office/drawing/2014/main" id="{12BA7D39-79AE-1113-F866-0FF19407902C}"/>
              </a:ext>
            </a:extLst>
          </p:cNvPr>
          <p:cNvSpPr txBox="1">
            <a:spLocks/>
          </p:cNvSpPr>
          <p:nvPr/>
        </p:nvSpPr>
        <p:spPr bwMode="auto">
          <a:xfrm>
            <a:off x="2627900" y="4547076"/>
            <a:ext cx="7071247" cy="236916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396660" lvl="1" indent="0">
              <a:buFont typeface="Arial" charset="0"/>
              <a:buNone/>
            </a:pPr>
            <a:r>
              <a:rPr lang="en-GB" sz="2000" kern="0" dirty="0">
                <a:latin typeface="+mn-lt"/>
              </a:rPr>
              <a:t>If there is a visible – even gradual shift in emphasis from skills, to competence, to resources or capabilities, …   in the theoretical discourse – what about the other discourses, outside academia – are they moving in the same direction? </a:t>
            </a:r>
          </a:p>
          <a:p>
            <a:pPr marL="396660" lvl="1" indent="0">
              <a:buFont typeface="Arial" charset="0"/>
              <a:buNone/>
            </a:pPr>
            <a:endParaRPr lang="en-GB" sz="2000" kern="0" dirty="0">
              <a:latin typeface="+mn-lt"/>
            </a:endParaRPr>
          </a:p>
          <a:p>
            <a:pPr marL="396660" lvl="1" indent="0">
              <a:buFont typeface="Arial" charset="0"/>
              <a:buNone/>
            </a:pPr>
            <a:r>
              <a:rPr lang="en-GB" sz="2000" kern="0" dirty="0">
                <a:latin typeface="+mn-lt"/>
              </a:rPr>
              <a:t>Keep this question in mind when I draw attention to apparent fragmentation of discourses.</a:t>
            </a:r>
          </a:p>
        </p:txBody>
      </p:sp>
    </p:spTree>
    <p:extLst>
      <p:ext uri="{BB962C8B-B14F-4D97-AF65-F5344CB8AC3E}">
        <p14:creationId xmlns:p14="http://schemas.microsoft.com/office/powerpoint/2010/main" val="346479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solidFill>
                  <a:schemeClr val="bg1"/>
                </a:solidFill>
              </a:rPr>
              <a:t>	</a:t>
            </a:r>
            <a:r>
              <a:rPr lang="en-US" sz="2000" b="1" dirty="0"/>
              <a:t>	– </a:t>
            </a:r>
            <a:r>
              <a:rPr lang="en-GB" sz="2000" dirty="0">
                <a:latin typeface="+mn-lt"/>
              </a:rPr>
              <a:t>Fragmentation and communication </a:t>
            </a:r>
            <a:endParaRPr lang="en-GB" sz="2000" b="1" dirty="0"/>
          </a:p>
        </p:txBody>
      </p:sp>
      <p:sp>
        <p:nvSpPr>
          <p:cNvPr id="16386" name="Rectangle 3"/>
          <p:cNvSpPr>
            <a:spLocks noGrp="1"/>
          </p:cNvSpPr>
          <p:nvPr>
            <p:ph type="body" idx="1"/>
          </p:nvPr>
        </p:nvSpPr>
        <p:spPr>
          <a:xfrm>
            <a:off x="11919" y="-38517"/>
            <a:ext cx="797435" cy="368613"/>
          </a:xfrm>
          <a:solidFill>
            <a:schemeClr val="bg1"/>
          </a:solidFill>
        </p:spPr>
        <p:txBody>
          <a:bodyPr wrap="square">
            <a:spAutoFit/>
          </a:bodyPr>
          <a:lstStyle/>
          <a:p>
            <a:pPr marL="0" indent="0">
              <a:buNone/>
            </a:pPr>
            <a:r>
              <a:rPr lang="en-GB" sz="1800" dirty="0">
                <a:latin typeface="+mn-lt"/>
              </a:rPr>
              <a:t>Part 3</a:t>
            </a:r>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8</a:t>
            </a:fld>
            <a:endParaRPr lang="en-US" dirty="0"/>
          </a:p>
        </p:txBody>
      </p:sp>
      <p:sp>
        <p:nvSpPr>
          <p:cNvPr id="4" name="Rectangle 3">
            <a:extLst>
              <a:ext uri="{FF2B5EF4-FFF2-40B4-BE49-F238E27FC236}">
                <a16:creationId xmlns:a16="http://schemas.microsoft.com/office/drawing/2014/main" id="{25087F22-7F16-6091-2002-425D70FFA614}"/>
              </a:ext>
            </a:extLst>
          </p:cNvPr>
          <p:cNvSpPr txBox="1">
            <a:spLocks/>
          </p:cNvSpPr>
          <p:nvPr/>
        </p:nvSpPr>
        <p:spPr bwMode="auto">
          <a:xfrm>
            <a:off x="258847" y="1647659"/>
            <a:ext cx="4388655" cy="158740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r>
              <a:rPr lang="en-GB" sz="1800" kern="0" dirty="0"/>
              <a:t>Fragmentation of discourses.</a:t>
            </a:r>
          </a:p>
          <a:p>
            <a:r>
              <a:rPr lang="en-GB" sz="1800" kern="0" dirty="0"/>
              <a:t>Communication within and between the different discourses is often lacking. </a:t>
            </a:r>
          </a:p>
          <a:p>
            <a:r>
              <a:rPr lang="en-GB" sz="1800" kern="0" dirty="0"/>
              <a:t>There is (undue) optimism about who listens and how ideas travel. </a:t>
            </a:r>
            <a:endParaRPr lang="en-GB" sz="2000" kern="0" dirty="0">
              <a:latin typeface="+mn-lt"/>
            </a:endParaRPr>
          </a:p>
        </p:txBody>
      </p:sp>
      <p:sp>
        <p:nvSpPr>
          <p:cNvPr id="5" name="Rectangle 3">
            <a:extLst>
              <a:ext uri="{FF2B5EF4-FFF2-40B4-BE49-F238E27FC236}">
                <a16:creationId xmlns:a16="http://schemas.microsoft.com/office/drawing/2014/main" id="{EE294208-4E09-42FE-A3B1-AEE782E4D632}"/>
              </a:ext>
            </a:extLst>
          </p:cNvPr>
          <p:cNvSpPr txBox="1">
            <a:spLocks/>
          </p:cNvSpPr>
          <p:nvPr/>
        </p:nvSpPr>
        <p:spPr bwMode="auto">
          <a:xfrm>
            <a:off x="5232747" y="1799933"/>
            <a:ext cx="4536271" cy="3778777"/>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1800" kern="0" dirty="0">
                <a:latin typeface="+mn-lt"/>
              </a:rPr>
              <a:t>I mention two sides to this fragmentation</a:t>
            </a:r>
          </a:p>
          <a:p>
            <a:pPr marL="0" indent="0">
              <a:buNone/>
            </a:pPr>
            <a:endParaRPr lang="en-GB" sz="1800" kern="0" dirty="0">
              <a:latin typeface="+mn-lt"/>
            </a:endParaRPr>
          </a:p>
          <a:p>
            <a:pPr marL="0" indent="0">
              <a:spcBef>
                <a:spcPts val="1200"/>
              </a:spcBef>
              <a:buNone/>
            </a:pPr>
            <a:r>
              <a:rPr lang="en-GB" sz="1800" kern="0" dirty="0">
                <a:latin typeface="+mn-lt"/>
              </a:rPr>
              <a:t>One is that there exist such a multitude of discourses, most of which are within their own bubbles – and simply not reaching other discourses.</a:t>
            </a:r>
          </a:p>
          <a:p>
            <a:pPr marL="0" indent="0">
              <a:spcBef>
                <a:spcPts val="1200"/>
              </a:spcBef>
              <a:buNone/>
            </a:pPr>
            <a:r>
              <a:rPr lang="en-GB" sz="1800" kern="0" dirty="0">
                <a:latin typeface="+mn-lt"/>
              </a:rPr>
              <a:t>Second, is that even though the terms used are the same or similar, what they refer to and thus how they are understood is often totally different. The apparent communication is not working. But it seems that we are often oblivious to this. </a:t>
            </a:r>
          </a:p>
        </p:txBody>
      </p:sp>
      <p:sp>
        <p:nvSpPr>
          <p:cNvPr id="3" name="Rectangle 3">
            <a:extLst>
              <a:ext uri="{FF2B5EF4-FFF2-40B4-BE49-F238E27FC236}">
                <a16:creationId xmlns:a16="http://schemas.microsoft.com/office/drawing/2014/main" id="{069FFA01-6DDA-E852-B2BA-5ED02029CA65}"/>
              </a:ext>
            </a:extLst>
          </p:cNvPr>
          <p:cNvSpPr txBox="1">
            <a:spLocks/>
          </p:cNvSpPr>
          <p:nvPr/>
        </p:nvSpPr>
        <p:spPr bwMode="auto">
          <a:xfrm>
            <a:off x="408445" y="3417628"/>
            <a:ext cx="4320480" cy="1753607"/>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1800" kern="0" dirty="0"/>
              <a:t>Here I present an attempt to indicate this fragmentation – by noting several discourses and simultaneously I give an impression of the extent and seriousness of apparent fragmentation – it is not an attempt to map the situation. </a:t>
            </a:r>
            <a:endParaRPr lang="en-GB" sz="2000" kern="0" dirty="0">
              <a:latin typeface="+mn-lt"/>
            </a:endParaRPr>
          </a:p>
        </p:txBody>
      </p:sp>
      <p:sp>
        <p:nvSpPr>
          <p:cNvPr id="7" name="Rectangle 3">
            <a:extLst>
              <a:ext uri="{FF2B5EF4-FFF2-40B4-BE49-F238E27FC236}">
                <a16:creationId xmlns:a16="http://schemas.microsoft.com/office/drawing/2014/main" id="{3799F7D6-6665-2A29-840B-FCD39A23EAB6}"/>
              </a:ext>
            </a:extLst>
          </p:cNvPr>
          <p:cNvSpPr txBox="1">
            <a:spLocks/>
          </p:cNvSpPr>
          <p:nvPr/>
        </p:nvSpPr>
        <p:spPr bwMode="auto">
          <a:xfrm>
            <a:off x="408445" y="5464596"/>
            <a:ext cx="4388655" cy="645612"/>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spAutoFit/>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marL="0" indent="0">
              <a:buNone/>
            </a:pPr>
            <a:r>
              <a:rPr lang="en-GB" sz="1800" kern="0" dirty="0"/>
              <a:t>I also continuously wonder how the different discourses interact. </a:t>
            </a:r>
            <a:endParaRPr lang="en-GB" sz="2000" kern="0" dirty="0">
              <a:latin typeface="+mn-lt"/>
            </a:endParaRPr>
          </a:p>
        </p:txBody>
      </p:sp>
    </p:spTree>
    <p:extLst>
      <p:ext uri="{BB962C8B-B14F-4D97-AF65-F5344CB8AC3E}">
        <p14:creationId xmlns:p14="http://schemas.microsoft.com/office/powerpoint/2010/main" val="42893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sv-SE"/>
              <a:t>Jón Torfi Jónasson  NordYrk, Reykjavík June 2024</a:t>
            </a:r>
            <a:endParaRPr lang="is-IS" dirty="0"/>
          </a:p>
        </p:txBody>
      </p:sp>
      <p:sp>
        <p:nvSpPr>
          <p:cNvPr id="6" name="Rectangle 2"/>
          <p:cNvSpPr txBox="1">
            <a:spLocks/>
          </p:cNvSpPr>
          <p:nvPr/>
        </p:nvSpPr>
        <p:spPr bwMode="auto">
          <a:xfrm>
            <a:off x="-467" y="-38517"/>
            <a:ext cx="10177930" cy="1216566"/>
          </a:xfrm>
          <a:prstGeom prst="rect">
            <a:avLst/>
          </a:prstGeom>
          <a:gradFill>
            <a:gsLst>
              <a:gs pos="0">
                <a:schemeClr val="accent2">
                  <a:lumMod val="80000"/>
                  <a:lumOff val="20000"/>
                </a:schemeClr>
              </a:gs>
              <a:gs pos="100000">
                <a:schemeClr val="bg2">
                  <a:lumMod val="75000"/>
                  <a:tint val="23500"/>
                  <a:satMod val="160000"/>
                </a:schemeClr>
              </a:gs>
            </a:gsLst>
            <a:lin ang="0" scaled="0"/>
          </a:gradFill>
          <a:ln w="9525">
            <a:noFill/>
            <a:miter lim="800000"/>
            <a:headEnd/>
            <a:tailEnd/>
          </a:ln>
        </p:spPr>
        <p:txBody>
          <a:bodyPr vert="horz" wrap="square" lIns="101549" tIns="50774" rIns="101549" bIns="50774"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spcBef>
                <a:spcPts val="1999"/>
              </a:spcBef>
            </a:pPr>
            <a:r>
              <a:rPr lang="en-US" sz="2000" b="1" dirty="0"/>
              <a:t>	– </a:t>
            </a:r>
            <a:r>
              <a:rPr lang="en-GB" sz="2000" dirty="0">
                <a:latin typeface="+mn-lt"/>
              </a:rPr>
              <a:t>The various discourses / worlds</a:t>
            </a:r>
            <a:endParaRPr lang="en-GB" sz="2000" b="1" dirty="0"/>
          </a:p>
        </p:txBody>
      </p:sp>
      <p:sp>
        <p:nvSpPr>
          <p:cNvPr id="2" name="Skyggnunúmersstaðgengill 1">
            <a:extLst>
              <a:ext uri="{FF2B5EF4-FFF2-40B4-BE49-F238E27FC236}">
                <a16:creationId xmlns:a16="http://schemas.microsoft.com/office/drawing/2014/main" id="{8AEF8D5E-01FB-41D9-8A78-F1C02D9D1C49}"/>
              </a:ext>
            </a:extLst>
          </p:cNvPr>
          <p:cNvSpPr>
            <a:spLocks noGrp="1"/>
          </p:cNvSpPr>
          <p:nvPr>
            <p:ph type="sldNum" sz="quarter" idx="12"/>
          </p:nvPr>
        </p:nvSpPr>
        <p:spPr/>
        <p:txBody>
          <a:bodyPr/>
          <a:lstStyle/>
          <a:p>
            <a:pPr>
              <a:defRPr/>
            </a:pPr>
            <a:fld id="{CD37B114-7A5A-43A8-A456-5AB7E6AEFE35}" type="slidenum">
              <a:rPr lang="en-US" smtClean="0"/>
              <a:pPr>
                <a:defRPr/>
              </a:pPr>
              <a:t>9</a:t>
            </a:fld>
            <a:endParaRPr lang="en-US" dirty="0"/>
          </a:p>
        </p:txBody>
      </p:sp>
      <p:grpSp>
        <p:nvGrpSpPr>
          <p:cNvPr id="13" name="Hópur 12">
            <a:extLst>
              <a:ext uri="{FF2B5EF4-FFF2-40B4-BE49-F238E27FC236}">
                <a16:creationId xmlns:a16="http://schemas.microsoft.com/office/drawing/2014/main" id="{AF9D1597-5E3D-E235-79B8-21EAF3531DF3}"/>
              </a:ext>
            </a:extLst>
          </p:cNvPr>
          <p:cNvGrpSpPr/>
          <p:nvPr/>
        </p:nvGrpSpPr>
        <p:grpSpPr>
          <a:xfrm>
            <a:off x="6227029" y="1910631"/>
            <a:ext cx="1596725" cy="1543225"/>
            <a:chOff x="1922469" y="2016785"/>
            <a:chExt cx="2160240" cy="2016224"/>
          </a:xfrm>
        </p:grpSpPr>
        <p:sp>
          <p:nvSpPr>
            <p:cNvPr id="7" name="Sporaskja 6">
              <a:extLst>
                <a:ext uri="{FF2B5EF4-FFF2-40B4-BE49-F238E27FC236}">
                  <a16:creationId xmlns:a16="http://schemas.microsoft.com/office/drawing/2014/main" id="{7F3C007F-2721-0436-8F81-DD2143E91A58}"/>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1" name="Textarammi 10">
              <a:extLst>
                <a:ext uri="{FF2B5EF4-FFF2-40B4-BE49-F238E27FC236}">
                  <a16:creationId xmlns:a16="http://schemas.microsoft.com/office/drawing/2014/main" id="{7E512046-6CFA-FA63-5956-2069C125057E}"/>
                </a:ext>
              </a:extLst>
            </p:cNvPr>
            <p:cNvSpPr txBox="1"/>
            <p:nvPr/>
          </p:nvSpPr>
          <p:spPr>
            <a:xfrm>
              <a:off x="2335144" y="2641217"/>
              <a:ext cx="1424758" cy="796781"/>
            </a:xfrm>
            <a:prstGeom prst="rect">
              <a:avLst/>
            </a:prstGeom>
            <a:noFill/>
          </p:spPr>
          <p:txBody>
            <a:bodyPr wrap="square" rtlCol="0">
              <a:spAutoFit/>
            </a:bodyPr>
            <a:lstStyle/>
            <a:p>
              <a:r>
                <a:rPr lang="en-GB" dirty="0"/>
                <a:t>Policy impact</a:t>
              </a:r>
              <a:endParaRPr lang="is-IS" dirty="0"/>
            </a:p>
          </p:txBody>
        </p:sp>
      </p:grpSp>
      <p:grpSp>
        <p:nvGrpSpPr>
          <p:cNvPr id="23" name="Hópur 22">
            <a:extLst>
              <a:ext uri="{FF2B5EF4-FFF2-40B4-BE49-F238E27FC236}">
                <a16:creationId xmlns:a16="http://schemas.microsoft.com/office/drawing/2014/main" id="{9D387F6E-0163-B478-EAD0-E3ED2B2F6C3D}"/>
              </a:ext>
            </a:extLst>
          </p:cNvPr>
          <p:cNvGrpSpPr/>
          <p:nvPr/>
        </p:nvGrpSpPr>
        <p:grpSpPr>
          <a:xfrm>
            <a:off x="6981000" y="3382183"/>
            <a:ext cx="1755606" cy="1753988"/>
            <a:chOff x="1922469" y="2016785"/>
            <a:chExt cx="2160240" cy="2016224"/>
          </a:xfrm>
          <a:pattFill prst="solidDmnd">
            <a:fgClr>
              <a:schemeClr val="accent1">
                <a:lumMod val="20000"/>
                <a:lumOff val="80000"/>
              </a:schemeClr>
            </a:fgClr>
            <a:bgClr>
              <a:schemeClr val="bg1"/>
            </a:bgClr>
          </a:pattFill>
        </p:grpSpPr>
        <p:sp>
          <p:nvSpPr>
            <p:cNvPr id="24" name="Sporaskja 23">
              <a:extLst>
                <a:ext uri="{FF2B5EF4-FFF2-40B4-BE49-F238E27FC236}">
                  <a16:creationId xmlns:a16="http://schemas.microsoft.com/office/drawing/2014/main" id="{044D7930-7224-20D1-42CD-ECFF1CC615E6}"/>
                </a:ext>
              </a:extLst>
            </p:cNvPr>
            <p:cNvSpPr/>
            <p:nvPr/>
          </p:nvSpPr>
          <p:spPr>
            <a:xfrm>
              <a:off x="1922469" y="2016785"/>
              <a:ext cx="2160240" cy="2016224"/>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5" name="Textarammi 24">
              <a:extLst>
                <a:ext uri="{FF2B5EF4-FFF2-40B4-BE49-F238E27FC236}">
                  <a16:creationId xmlns:a16="http://schemas.microsoft.com/office/drawing/2014/main" id="{4CCFFA5E-F2B7-36D3-BA2B-D6B5227BF585}"/>
                </a:ext>
              </a:extLst>
            </p:cNvPr>
            <p:cNvSpPr txBox="1"/>
            <p:nvPr/>
          </p:nvSpPr>
          <p:spPr>
            <a:xfrm>
              <a:off x="2352427" y="2944316"/>
              <a:ext cx="1224136" cy="646331"/>
            </a:xfrm>
            <a:prstGeom prst="rect">
              <a:avLst/>
            </a:prstGeom>
            <a:grpFill/>
          </p:spPr>
          <p:txBody>
            <a:bodyPr wrap="square" rtlCol="0">
              <a:spAutoFit/>
            </a:bodyPr>
            <a:lstStyle/>
            <a:p>
              <a:r>
                <a:rPr lang="en-GB" dirty="0"/>
                <a:t>Policy makers</a:t>
              </a:r>
            </a:p>
          </p:txBody>
        </p:sp>
      </p:grpSp>
      <p:grpSp>
        <p:nvGrpSpPr>
          <p:cNvPr id="3" name="Hópur 2">
            <a:extLst>
              <a:ext uri="{FF2B5EF4-FFF2-40B4-BE49-F238E27FC236}">
                <a16:creationId xmlns:a16="http://schemas.microsoft.com/office/drawing/2014/main" id="{998B703C-869E-A539-7900-EE7A88A681D0}"/>
              </a:ext>
            </a:extLst>
          </p:cNvPr>
          <p:cNvGrpSpPr/>
          <p:nvPr/>
        </p:nvGrpSpPr>
        <p:grpSpPr>
          <a:xfrm>
            <a:off x="3958692" y="1139753"/>
            <a:ext cx="2160240" cy="2074953"/>
            <a:chOff x="3932423" y="1112758"/>
            <a:chExt cx="2160240" cy="2074953"/>
          </a:xfrm>
        </p:grpSpPr>
        <p:grpSp>
          <p:nvGrpSpPr>
            <p:cNvPr id="14" name="Hópur 13">
              <a:extLst>
                <a:ext uri="{FF2B5EF4-FFF2-40B4-BE49-F238E27FC236}">
                  <a16:creationId xmlns:a16="http://schemas.microsoft.com/office/drawing/2014/main" id="{768B7000-806B-F262-ACF3-C50720CFDEC6}"/>
                </a:ext>
              </a:extLst>
            </p:cNvPr>
            <p:cNvGrpSpPr/>
            <p:nvPr/>
          </p:nvGrpSpPr>
          <p:grpSpPr>
            <a:xfrm>
              <a:off x="3932423" y="1112758"/>
              <a:ext cx="2160240" cy="2016224"/>
              <a:chOff x="1922469" y="2016785"/>
              <a:chExt cx="2160240" cy="2016224"/>
            </a:xfrm>
          </p:grpSpPr>
          <p:sp>
            <p:nvSpPr>
              <p:cNvPr id="15" name="Sporaskja 14">
                <a:extLst>
                  <a:ext uri="{FF2B5EF4-FFF2-40B4-BE49-F238E27FC236}">
                    <a16:creationId xmlns:a16="http://schemas.microsoft.com/office/drawing/2014/main" id="{C4E8207F-508B-1C41-5689-58F0AE063800}"/>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6" name="Textarammi 15">
                <a:extLst>
                  <a:ext uri="{FF2B5EF4-FFF2-40B4-BE49-F238E27FC236}">
                    <a16:creationId xmlns:a16="http://schemas.microsoft.com/office/drawing/2014/main" id="{B141D4CC-28C8-0D89-C506-F1123B4682F9}"/>
                  </a:ext>
                </a:extLst>
              </p:cNvPr>
              <p:cNvSpPr txBox="1"/>
              <p:nvPr/>
            </p:nvSpPr>
            <p:spPr>
              <a:xfrm>
                <a:off x="2390521" y="2121517"/>
                <a:ext cx="1224136" cy="923330"/>
              </a:xfrm>
              <a:prstGeom prst="rect">
                <a:avLst/>
              </a:prstGeom>
              <a:noFill/>
            </p:spPr>
            <p:txBody>
              <a:bodyPr wrap="square" rtlCol="0">
                <a:spAutoFit/>
              </a:bodyPr>
              <a:lstStyle/>
              <a:p>
                <a:r>
                  <a:rPr lang="en-GB" dirty="0"/>
                  <a:t>VET- institution – the idea</a:t>
                </a:r>
                <a:endParaRPr lang="is-IS" dirty="0"/>
              </a:p>
            </p:txBody>
          </p:sp>
        </p:grpSp>
        <p:graphicFrame>
          <p:nvGraphicFramePr>
            <p:cNvPr id="32" name="Línurit 31">
              <a:extLst>
                <a:ext uri="{FF2B5EF4-FFF2-40B4-BE49-F238E27FC236}">
                  <a16:creationId xmlns:a16="http://schemas.microsoft.com/office/drawing/2014/main" id="{5102111D-39FE-5BD8-7AA1-757CFD39C1A7}"/>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4" name="Hópur 3">
            <a:extLst>
              <a:ext uri="{FF2B5EF4-FFF2-40B4-BE49-F238E27FC236}">
                <a16:creationId xmlns:a16="http://schemas.microsoft.com/office/drawing/2014/main" id="{A6E5449D-7CD1-57FC-55A5-A848D6F7136F}"/>
              </a:ext>
            </a:extLst>
          </p:cNvPr>
          <p:cNvGrpSpPr/>
          <p:nvPr/>
        </p:nvGrpSpPr>
        <p:grpSpPr>
          <a:xfrm>
            <a:off x="1864751" y="1914278"/>
            <a:ext cx="2160240" cy="2074953"/>
            <a:chOff x="3932423" y="1112758"/>
            <a:chExt cx="2160240" cy="2074953"/>
          </a:xfrm>
        </p:grpSpPr>
        <p:grpSp>
          <p:nvGrpSpPr>
            <p:cNvPr id="5" name="Hópur 4">
              <a:extLst>
                <a:ext uri="{FF2B5EF4-FFF2-40B4-BE49-F238E27FC236}">
                  <a16:creationId xmlns:a16="http://schemas.microsoft.com/office/drawing/2014/main" id="{369891FE-0A80-F605-7933-1931AB581E8B}"/>
                </a:ext>
              </a:extLst>
            </p:cNvPr>
            <p:cNvGrpSpPr/>
            <p:nvPr/>
          </p:nvGrpSpPr>
          <p:grpSpPr>
            <a:xfrm>
              <a:off x="3932423" y="1112758"/>
              <a:ext cx="2160240" cy="2016224"/>
              <a:chOff x="1922469" y="2016785"/>
              <a:chExt cx="2160240" cy="2016224"/>
            </a:xfrm>
          </p:grpSpPr>
          <p:sp>
            <p:nvSpPr>
              <p:cNvPr id="10" name="Sporaskja 9">
                <a:extLst>
                  <a:ext uri="{FF2B5EF4-FFF2-40B4-BE49-F238E27FC236}">
                    <a16:creationId xmlns:a16="http://schemas.microsoft.com/office/drawing/2014/main" id="{6C75B6F9-83CA-EF7A-6633-95DD267CB4EE}"/>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arammi 11">
                <a:extLst>
                  <a:ext uri="{FF2B5EF4-FFF2-40B4-BE49-F238E27FC236}">
                    <a16:creationId xmlns:a16="http://schemas.microsoft.com/office/drawing/2014/main" id="{3E26415C-B3AE-5B6B-ED64-4BDF0CAC7C73}"/>
                  </a:ext>
                </a:extLst>
              </p:cNvPr>
              <p:cNvSpPr txBox="1"/>
              <p:nvPr/>
            </p:nvSpPr>
            <p:spPr>
              <a:xfrm>
                <a:off x="2292023" y="2111811"/>
                <a:ext cx="1421132" cy="923330"/>
              </a:xfrm>
              <a:prstGeom prst="rect">
                <a:avLst/>
              </a:prstGeom>
              <a:noFill/>
            </p:spPr>
            <p:txBody>
              <a:bodyPr wrap="square" rtlCol="0">
                <a:spAutoFit/>
              </a:bodyPr>
              <a:lstStyle/>
              <a:p>
                <a:r>
                  <a:rPr lang="en-GB" dirty="0"/>
                  <a:t>Students, teachers, mentors</a:t>
                </a:r>
                <a:endParaRPr lang="is-IS" dirty="0"/>
              </a:p>
            </p:txBody>
          </p:sp>
        </p:grpSp>
        <p:graphicFrame>
          <p:nvGraphicFramePr>
            <p:cNvPr id="8" name="Línurit 7">
              <a:extLst>
                <a:ext uri="{FF2B5EF4-FFF2-40B4-BE49-F238E27FC236}">
                  <a16:creationId xmlns:a16="http://schemas.microsoft.com/office/drawing/2014/main" id="{20972B60-1876-0664-56C6-6A0D73CAEB4E}"/>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34" name="Hópur 33">
            <a:extLst>
              <a:ext uri="{FF2B5EF4-FFF2-40B4-BE49-F238E27FC236}">
                <a16:creationId xmlns:a16="http://schemas.microsoft.com/office/drawing/2014/main" id="{CA30637E-E646-9A49-697A-44A97A4866FE}"/>
              </a:ext>
            </a:extLst>
          </p:cNvPr>
          <p:cNvGrpSpPr/>
          <p:nvPr/>
        </p:nvGrpSpPr>
        <p:grpSpPr>
          <a:xfrm>
            <a:off x="1666241" y="4049695"/>
            <a:ext cx="2160240" cy="2074953"/>
            <a:chOff x="3932423" y="1112758"/>
            <a:chExt cx="2160240" cy="2074953"/>
          </a:xfrm>
        </p:grpSpPr>
        <p:grpSp>
          <p:nvGrpSpPr>
            <p:cNvPr id="35" name="Hópur 34">
              <a:extLst>
                <a:ext uri="{FF2B5EF4-FFF2-40B4-BE49-F238E27FC236}">
                  <a16:creationId xmlns:a16="http://schemas.microsoft.com/office/drawing/2014/main" id="{DC7DB1A5-9810-B28E-FE97-DDEFBA5DA705}"/>
                </a:ext>
              </a:extLst>
            </p:cNvPr>
            <p:cNvGrpSpPr/>
            <p:nvPr/>
          </p:nvGrpSpPr>
          <p:grpSpPr>
            <a:xfrm>
              <a:off x="3932423" y="1112758"/>
              <a:ext cx="2160240" cy="2016224"/>
              <a:chOff x="1922469" y="2016785"/>
              <a:chExt cx="2160240" cy="2016224"/>
            </a:xfrm>
          </p:grpSpPr>
          <p:sp>
            <p:nvSpPr>
              <p:cNvPr id="37" name="Sporaskja 36">
                <a:extLst>
                  <a:ext uri="{FF2B5EF4-FFF2-40B4-BE49-F238E27FC236}">
                    <a16:creationId xmlns:a16="http://schemas.microsoft.com/office/drawing/2014/main" id="{ED14BF39-3AE2-981F-D6D7-2680B4E8319A}"/>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8" name="Textarammi 37">
                <a:extLst>
                  <a:ext uri="{FF2B5EF4-FFF2-40B4-BE49-F238E27FC236}">
                    <a16:creationId xmlns:a16="http://schemas.microsoft.com/office/drawing/2014/main" id="{B3B79010-97CE-9694-DA12-77A015DFAB31}"/>
                  </a:ext>
                </a:extLst>
              </p:cNvPr>
              <p:cNvSpPr txBox="1"/>
              <p:nvPr/>
            </p:nvSpPr>
            <p:spPr>
              <a:xfrm>
                <a:off x="2356678" y="2226267"/>
                <a:ext cx="1224136" cy="369332"/>
              </a:xfrm>
              <a:prstGeom prst="rect">
                <a:avLst/>
              </a:prstGeom>
              <a:noFill/>
            </p:spPr>
            <p:txBody>
              <a:bodyPr wrap="square" rtlCol="0">
                <a:spAutoFit/>
              </a:bodyPr>
              <a:lstStyle/>
              <a:p>
                <a:r>
                  <a:rPr lang="en-GB" dirty="0"/>
                  <a:t>Academia</a:t>
                </a:r>
                <a:endParaRPr lang="is-IS" dirty="0"/>
              </a:p>
            </p:txBody>
          </p:sp>
        </p:grpSp>
        <p:graphicFrame>
          <p:nvGraphicFramePr>
            <p:cNvPr id="36" name="Línurit 35">
              <a:extLst>
                <a:ext uri="{FF2B5EF4-FFF2-40B4-BE49-F238E27FC236}">
                  <a16:creationId xmlns:a16="http://schemas.microsoft.com/office/drawing/2014/main" id="{40B073DA-222A-240C-D84D-83914132233D}"/>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9" name="Hópur 38">
            <a:extLst>
              <a:ext uri="{FF2B5EF4-FFF2-40B4-BE49-F238E27FC236}">
                <a16:creationId xmlns:a16="http://schemas.microsoft.com/office/drawing/2014/main" id="{AA309FD4-7FF5-A9A0-903F-ADEF1520EF8C}"/>
              </a:ext>
            </a:extLst>
          </p:cNvPr>
          <p:cNvGrpSpPr/>
          <p:nvPr/>
        </p:nvGrpSpPr>
        <p:grpSpPr>
          <a:xfrm>
            <a:off x="3562465" y="5207844"/>
            <a:ext cx="2160240" cy="2074953"/>
            <a:chOff x="3932423" y="1112758"/>
            <a:chExt cx="2160240" cy="2074953"/>
          </a:xfrm>
        </p:grpSpPr>
        <p:grpSp>
          <p:nvGrpSpPr>
            <p:cNvPr id="40" name="Hópur 39">
              <a:extLst>
                <a:ext uri="{FF2B5EF4-FFF2-40B4-BE49-F238E27FC236}">
                  <a16:creationId xmlns:a16="http://schemas.microsoft.com/office/drawing/2014/main" id="{F5994D2D-C379-85D7-3555-A49B28C60005}"/>
                </a:ext>
              </a:extLst>
            </p:cNvPr>
            <p:cNvGrpSpPr/>
            <p:nvPr/>
          </p:nvGrpSpPr>
          <p:grpSpPr>
            <a:xfrm>
              <a:off x="3932423" y="1112758"/>
              <a:ext cx="2160240" cy="2016224"/>
              <a:chOff x="1922469" y="2016785"/>
              <a:chExt cx="2160240" cy="2016224"/>
            </a:xfrm>
          </p:grpSpPr>
          <p:sp>
            <p:nvSpPr>
              <p:cNvPr id="42" name="Sporaskja 41">
                <a:extLst>
                  <a:ext uri="{FF2B5EF4-FFF2-40B4-BE49-F238E27FC236}">
                    <a16:creationId xmlns:a16="http://schemas.microsoft.com/office/drawing/2014/main" id="{FE4BDF18-9890-DB91-619B-3C32408C6479}"/>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3" name="Textarammi 42">
                <a:extLst>
                  <a:ext uri="{FF2B5EF4-FFF2-40B4-BE49-F238E27FC236}">
                    <a16:creationId xmlns:a16="http://schemas.microsoft.com/office/drawing/2014/main" id="{1FDF40FF-9F3E-288C-D253-91BCC07AA0C3}"/>
                  </a:ext>
                </a:extLst>
              </p:cNvPr>
              <p:cNvSpPr txBox="1"/>
              <p:nvPr/>
            </p:nvSpPr>
            <p:spPr>
              <a:xfrm>
                <a:off x="2356677" y="2226267"/>
                <a:ext cx="1518551" cy="646331"/>
              </a:xfrm>
              <a:prstGeom prst="rect">
                <a:avLst/>
              </a:prstGeom>
              <a:noFill/>
            </p:spPr>
            <p:txBody>
              <a:bodyPr wrap="square" rtlCol="0">
                <a:spAutoFit/>
              </a:bodyPr>
              <a:lstStyle/>
              <a:p>
                <a:r>
                  <a:rPr lang="en-GB" dirty="0"/>
                  <a:t>International discourse</a:t>
                </a:r>
                <a:endParaRPr lang="is-IS" dirty="0"/>
              </a:p>
            </p:txBody>
          </p:sp>
        </p:grpSp>
        <p:graphicFrame>
          <p:nvGraphicFramePr>
            <p:cNvPr id="41" name="Línurit 40">
              <a:extLst>
                <a:ext uri="{FF2B5EF4-FFF2-40B4-BE49-F238E27FC236}">
                  <a16:creationId xmlns:a16="http://schemas.microsoft.com/office/drawing/2014/main" id="{D088959B-BD66-DEEF-49A7-E9D55BB24A64}"/>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pSp>
        <p:nvGrpSpPr>
          <p:cNvPr id="44" name="Hópur 43">
            <a:extLst>
              <a:ext uri="{FF2B5EF4-FFF2-40B4-BE49-F238E27FC236}">
                <a16:creationId xmlns:a16="http://schemas.microsoft.com/office/drawing/2014/main" id="{E7C688FC-80CE-CAD5-6F29-41452FDDE657}"/>
              </a:ext>
            </a:extLst>
          </p:cNvPr>
          <p:cNvGrpSpPr/>
          <p:nvPr/>
        </p:nvGrpSpPr>
        <p:grpSpPr>
          <a:xfrm>
            <a:off x="5830979" y="5007751"/>
            <a:ext cx="2160240" cy="2074953"/>
            <a:chOff x="3932423" y="1112758"/>
            <a:chExt cx="2160240" cy="2074953"/>
          </a:xfrm>
        </p:grpSpPr>
        <p:grpSp>
          <p:nvGrpSpPr>
            <p:cNvPr id="45" name="Hópur 44">
              <a:extLst>
                <a:ext uri="{FF2B5EF4-FFF2-40B4-BE49-F238E27FC236}">
                  <a16:creationId xmlns:a16="http://schemas.microsoft.com/office/drawing/2014/main" id="{B2F0196F-967B-013A-C719-17E13BE1C0FD}"/>
                </a:ext>
              </a:extLst>
            </p:cNvPr>
            <p:cNvGrpSpPr/>
            <p:nvPr/>
          </p:nvGrpSpPr>
          <p:grpSpPr>
            <a:xfrm>
              <a:off x="3932423" y="1112758"/>
              <a:ext cx="2160240" cy="2016224"/>
              <a:chOff x="1922469" y="2016785"/>
              <a:chExt cx="2160240" cy="2016224"/>
            </a:xfrm>
          </p:grpSpPr>
          <p:sp>
            <p:nvSpPr>
              <p:cNvPr id="47" name="Sporaskja 46">
                <a:extLst>
                  <a:ext uri="{FF2B5EF4-FFF2-40B4-BE49-F238E27FC236}">
                    <a16:creationId xmlns:a16="http://schemas.microsoft.com/office/drawing/2014/main" id="{0DD822BF-9E4B-0EDE-7C37-1DDE660A55DE}"/>
                  </a:ext>
                </a:extLst>
              </p:cNvPr>
              <p:cNvSpPr/>
              <p:nvPr/>
            </p:nvSpPr>
            <p:spPr>
              <a:xfrm>
                <a:off x="1922469" y="2016785"/>
                <a:ext cx="2160240"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8" name="Textarammi 47">
                <a:extLst>
                  <a:ext uri="{FF2B5EF4-FFF2-40B4-BE49-F238E27FC236}">
                    <a16:creationId xmlns:a16="http://schemas.microsoft.com/office/drawing/2014/main" id="{E724A804-7E09-C035-FE6C-102D6C84A8B4}"/>
                  </a:ext>
                </a:extLst>
              </p:cNvPr>
              <p:cNvSpPr txBox="1"/>
              <p:nvPr/>
            </p:nvSpPr>
            <p:spPr>
              <a:xfrm>
                <a:off x="2356677" y="2226267"/>
                <a:ext cx="1518551" cy="369332"/>
              </a:xfrm>
              <a:prstGeom prst="rect">
                <a:avLst/>
              </a:prstGeom>
              <a:noFill/>
            </p:spPr>
            <p:txBody>
              <a:bodyPr wrap="square" rtlCol="0">
                <a:spAutoFit/>
              </a:bodyPr>
              <a:lstStyle/>
              <a:p>
                <a:r>
                  <a:rPr lang="en-GB" dirty="0"/>
                  <a:t>Industry</a:t>
                </a:r>
                <a:endParaRPr lang="is-IS" dirty="0"/>
              </a:p>
            </p:txBody>
          </p:sp>
        </p:grpSp>
        <p:graphicFrame>
          <p:nvGraphicFramePr>
            <p:cNvPr id="46" name="Línurit 45">
              <a:extLst>
                <a:ext uri="{FF2B5EF4-FFF2-40B4-BE49-F238E27FC236}">
                  <a16:creationId xmlns:a16="http://schemas.microsoft.com/office/drawing/2014/main" id="{BC479936-396E-D9E8-E0A6-32CE5EAC98A3}"/>
                </a:ext>
              </a:extLst>
            </p:cNvPr>
            <p:cNvGraphicFramePr/>
            <p:nvPr/>
          </p:nvGraphicFramePr>
          <p:xfrm>
            <a:off x="4444484" y="1747249"/>
            <a:ext cx="1223994" cy="144046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sp>
        <p:nvSpPr>
          <p:cNvPr id="17" name="Textarammi 16">
            <a:extLst>
              <a:ext uri="{FF2B5EF4-FFF2-40B4-BE49-F238E27FC236}">
                <a16:creationId xmlns:a16="http://schemas.microsoft.com/office/drawing/2014/main" id="{85B6F46E-D630-FECA-D6BD-6646C0F5EB34}"/>
              </a:ext>
            </a:extLst>
          </p:cNvPr>
          <p:cNvSpPr txBox="1"/>
          <p:nvPr/>
        </p:nvSpPr>
        <p:spPr>
          <a:xfrm>
            <a:off x="3950229" y="3569514"/>
            <a:ext cx="2307420" cy="646331"/>
          </a:xfrm>
          <a:prstGeom prst="rect">
            <a:avLst/>
          </a:prstGeom>
          <a:noFill/>
        </p:spPr>
        <p:txBody>
          <a:bodyPr wrap="square" rtlCol="0">
            <a:spAutoFit/>
          </a:bodyPr>
          <a:lstStyle/>
          <a:p>
            <a:r>
              <a:rPr lang="en-GB" dirty="0"/>
              <a:t>Within each sphere there are many!</a:t>
            </a:r>
          </a:p>
        </p:txBody>
      </p:sp>
      <p:sp>
        <p:nvSpPr>
          <p:cNvPr id="18" name="Textarammi 17">
            <a:extLst>
              <a:ext uri="{FF2B5EF4-FFF2-40B4-BE49-F238E27FC236}">
                <a16:creationId xmlns:a16="http://schemas.microsoft.com/office/drawing/2014/main" id="{4FACADEA-2046-19EF-7C1C-F761029F81C8}"/>
              </a:ext>
            </a:extLst>
          </p:cNvPr>
          <p:cNvSpPr txBox="1"/>
          <p:nvPr/>
        </p:nvSpPr>
        <p:spPr>
          <a:xfrm>
            <a:off x="4497170" y="4317688"/>
            <a:ext cx="2307420" cy="646331"/>
          </a:xfrm>
          <a:prstGeom prst="rect">
            <a:avLst/>
          </a:prstGeom>
          <a:noFill/>
        </p:spPr>
        <p:txBody>
          <a:bodyPr wrap="square" rtlCol="0">
            <a:spAutoFit/>
          </a:bodyPr>
          <a:lstStyle/>
          <a:p>
            <a:r>
              <a:rPr lang="en-GB" dirty="0"/>
              <a:t>This is not a map! Just an impression.</a:t>
            </a:r>
            <a:endParaRPr lang="is-IS" dirty="0"/>
          </a:p>
        </p:txBody>
      </p:sp>
      <p:sp>
        <p:nvSpPr>
          <p:cNvPr id="19" name="Textarammi 18">
            <a:extLst>
              <a:ext uri="{FF2B5EF4-FFF2-40B4-BE49-F238E27FC236}">
                <a16:creationId xmlns:a16="http://schemas.microsoft.com/office/drawing/2014/main" id="{7D62808F-68FA-90C7-9438-B2DAB95AD9AF}"/>
              </a:ext>
            </a:extLst>
          </p:cNvPr>
          <p:cNvSpPr txBox="1"/>
          <p:nvPr/>
        </p:nvSpPr>
        <p:spPr>
          <a:xfrm>
            <a:off x="165503" y="1204256"/>
            <a:ext cx="2618972" cy="369332"/>
          </a:xfrm>
          <a:prstGeom prst="rect">
            <a:avLst/>
          </a:prstGeom>
          <a:solidFill>
            <a:schemeClr val="accent3">
              <a:lumMod val="95000"/>
            </a:schemeClr>
          </a:solidFill>
          <a:effectLst>
            <a:softEdge rad="25400"/>
          </a:effectLst>
        </p:spPr>
        <p:txBody>
          <a:bodyPr wrap="square" rtlCol="0">
            <a:spAutoFit/>
          </a:bodyPr>
          <a:lstStyle/>
          <a:p>
            <a:pPr>
              <a:spcBef>
                <a:spcPts val="1200"/>
              </a:spcBef>
            </a:pPr>
            <a:r>
              <a:rPr lang="en-GB" dirty="0"/>
              <a:t>Three main questions</a:t>
            </a:r>
          </a:p>
        </p:txBody>
      </p:sp>
      <p:sp>
        <p:nvSpPr>
          <p:cNvPr id="20" name="Textarammi 19">
            <a:extLst>
              <a:ext uri="{FF2B5EF4-FFF2-40B4-BE49-F238E27FC236}">
                <a16:creationId xmlns:a16="http://schemas.microsoft.com/office/drawing/2014/main" id="{AF0F5180-63E3-FAC2-9344-4BD22B8AC3C2}"/>
              </a:ext>
            </a:extLst>
          </p:cNvPr>
          <p:cNvSpPr txBox="1"/>
          <p:nvPr/>
        </p:nvSpPr>
        <p:spPr>
          <a:xfrm>
            <a:off x="6817511" y="890526"/>
            <a:ext cx="3015510" cy="646331"/>
          </a:xfrm>
          <a:prstGeom prst="rect">
            <a:avLst/>
          </a:prstGeom>
          <a:solidFill>
            <a:srgbClr val="FDF8CD"/>
          </a:solidFill>
          <a:effectLst>
            <a:softEdge rad="88900"/>
          </a:effectLst>
        </p:spPr>
        <p:txBody>
          <a:bodyPr wrap="square" rtlCol="0">
            <a:spAutoFit/>
          </a:bodyPr>
          <a:lstStyle/>
          <a:p>
            <a:pPr>
              <a:spcBef>
                <a:spcPts val="1200"/>
              </a:spcBef>
            </a:pPr>
            <a:r>
              <a:rPr lang="en-GB" dirty="0"/>
              <a:t>1. How much interaction is there between the spheres?  </a:t>
            </a:r>
          </a:p>
        </p:txBody>
      </p:sp>
      <p:sp>
        <p:nvSpPr>
          <p:cNvPr id="21" name="Textarammi 20">
            <a:extLst>
              <a:ext uri="{FF2B5EF4-FFF2-40B4-BE49-F238E27FC236}">
                <a16:creationId xmlns:a16="http://schemas.microsoft.com/office/drawing/2014/main" id="{C4CECFDD-6A80-C992-F08D-A6BC6C846DA8}"/>
              </a:ext>
            </a:extLst>
          </p:cNvPr>
          <p:cNvSpPr txBox="1"/>
          <p:nvPr/>
        </p:nvSpPr>
        <p:spPr>
          <a:xfrm>
            <a:off x="8163836" y="5642242"/>
            <a:ext cx="1755606" cy="1200329"/>
          </a:xfrm>
          <a:prstGeom prst="rect">
            <a:avLst/>
          </a:prstGeom>
          <a:solidFill>
            <a:srgbClr val="CEEAB0"/>
          </a:solidFill>
          <a:effectLst>
            <a:softEdge rad="101600"/>
          </a:effectLst>
        </p:spPr>
        <p:txBody>
          <a:bodyPr wrap="square" rtlCol="0">
            <a:spAutoFit/>
          </a:bodyPr>
          <a:lstStyle/>
          <a:p>
            <a:pPr>
              <a:spcBef>
                <a:spcPts val="1200"/>
              </a:spcBef>
            </a:pPr>
            <a:r>
              <a:rPr lang="en-GB" dirty="0"/>
              <a:t>2. How much interaction is there within the spheres?</a:t>
            </a:r>
          </a:p>
        </p:txBody>
      </p:sp>
      <p:sp>
        <p:nvSpPr>
          <p:cNvPr id="22" name="Textarammi 21">
            <a:extLst>
              <a:ext uri="{FF2B5EF4-FFF2-40B4-BE49-F238E27FC236}">
                <a16:creationId xmlns:a16="http://schemas.microsoft.com/office/drawing/2014/main" id="{802AC948-BB27-29D5-8EFD-4AB1BD56B78F}"/>
              </a:ext>
            </a:extLst>
          </p:cNvPr>
          <p:cNvSpPr txBox="1"/>
          <p:nvPr/>
        </p:nvSpPr>
        <p:spPr>
          <a:xfrm>
            <a:off x="150955" y="6190540"/>
            <a:ext cx="3015510" cy="1200329"/>
          </a:xfrm>
          <a:prstGeom prst="rect">
            <a:avLst/>
          </a:prstGeom>
          <a:solidFill>
            <a:schemeClr val="accent1">
              <a:lumMod val="20000"/>
              <a:lumOff val="80000"/>
            </a:schemeClr>
          </a:solidFill>
          <a:effectLst>
            <a:softEdge rad="50800"/>
          </a:effectLst>
        </p:spPr>
        <p:txBody>
          <a:bodyPr wrap="square" rtlCol="0">
            <a:spAutoFit/>
          </a:bodyPr>
          <a:lstStyle/>
          <a:p>
            <a:pPr>
              <a:spcBef>
                <a:spcPts val="1200"/>
              </a:spcBef>
            </a:pPr>
            <a:r>
              <a:rPr lang="en-GB" dirty="0"/>
              <a:t>3. How actively and effectively does academia communicate its work to the other spheres?</a:t>
            </a:r>
          </a:p>
        </p:txBody>
      </p:sp>
    </p:spTree>
    <p:extLst>
      <p:ext uri="{BB962C8B-B14F-4D97-AF65-F5344CB8AC3E}">
        <p14:creationId xmlns:p14="http://schemas.microsoft.com/office/powerpoint/2010/main" val="77027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animBg="1"/>
      <p:bldP spid="22" grpId="0" animBg="1"/>
    </p:bld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8CE276FAD1B9458D95D5C58BF30BBE" ma:contentTypeVersion="18" ma:contentTypeDescription="Create a new document." ma:contentTypeScope="" ma:versionID="8d5e571035baba6013326a51bed9b150">
  <xsd:schema xmlns:xsd="http://www.w3.org/2001/XMLSchema" xmlns:xs="http://www.w3.org/2001/XMLSchema" xmlns:p="http://schemas.microsoft.com/office/2006/metadata/properties" xmlns:ns3="f7793a5e-b85b-4490-9cb5-1bbed60b8f28" xmlns:ns4="299f563c-b5a7-42b7-997e-1237181322ca" targetNamespace="http://schemas.microsoft.com/office/2006/metadata/properties" ma:root="true" ma:fieldsID="0d63d2979490aa13333a9c31864669a2" ns3:_="" ns4:_="">
    <xsd:import namespace="f7793a5e-b85b-4490-9cb5-1bbed60b8f28"/>
    <xsd:import namespace="299f563c-b5a7-42b7-997e-1237181322ca"/>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93a5e-b85b-4490-9cb5-1bbed60b8f28"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9f563c-b5a7-42b7-997e-1237181322c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99f563c-b5a7-42b7-997e-1237181322ca" xsi:nil="true"/>
  </documentManagement>
</p:properties>
</file>

<file path=customXml/itemProps1.xml><?xml version="1.0" encoding="utf-8"?>
<ds:datastoreItem xmlns:ds="http://schemas.openxmlformats.org/officeDocument/2006/customXml" ds:itemID="{2E514D03-A348-4B0A-8DD4-7DD9F9FE93A5}">
  <ds:schemaRefs>
    <ds:schemaRef ds:uri="http://schemas.microsoft.com/sharepoint/v3/contenttype/forms"/>
  </ds:schemaRefs>
</ds:datastoreItem>
</file>

<file path=customXml/itemProps2.xml><?xml version="1.0" encoding="utf-8"?>
<ds:datastoreItem xmlns:ds="http://schemas.openxmlformats.org/officeDocument/2006/customXml" ds:itemID="{FBBB486E-E299-4A39-8FB8-C522F610C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93a5e-b85b-4490-9cb5-1bbed60b8f28"/>
    <ds:schemaRef ds:uri="299f563c-b5a7-42b7-997e-123718132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0CA809-4F9C-4BFB-8D07-9F564ACCBC52}">
  <ds:schemaRefs>
    <ds:schemaRef ds:uri="http://purl.org/dc/dcmitype/"/>
    <ds:schemaRef ds:uri="http://schemas.openxmlformats.org/package/2006/metadata/core-properties"/>
    <ds:schemaRef ds:uri="http://purl.org/dc/terms/"/>
    <ds:schemaRef ds:uri="299f563c-b5a7-42b7-997e-1237181322ca"/>
    <ds:schemaRef ds:uri="http://schemas.microsoft.com/office/2006/metadata/properties"/>
    <ds:schemaRef ds:uri="http://schemas.microsoft.com/office/2006/documentManagement/types"/>
    <ds:schemaRef ds:uri="http://schemas.microsoft.com/office/infopath/2007/PartnerControls"/>
    <ds:schemaRef ds:uri="f7793a5e-b85b-4490-9cb5-1bbed60b8f28"/>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128734</TotalTime>
  <Words>4669</Words>
  <Application>Microsoft Office PowerPoint</Application>
  <PresentationFormat>Sérstillt</PresentationFormat>
  <Paragraphs>463</Paragraphs>
  <Slides>28</Slides>
  <Notes>28</Notes>
  <HiddenSlides>0</HiddenSlides>
  <MMClips>0</MMClips>
  <ScaleCrop>false</ScaleCrop>
  <HeadingPairs>
    <vt:vector size="8" baseType="variant">
      <vt:variant>
        <vt:lpstr>Notaðar leturgerðir</vt:lpstr>
      </vt:variant>
      <vt:variant>
        <vt:i4>4</vt:i4>
      </vt:variant>
      <vt:variant>
        <vt:lpstr>Þema</vt:lpstr>
      </vt:variant>
      <vt:variant>
        <vt:i4>1</vt:i4>
      </vt:variant>
      <vt:variant>
        <vt:lpstr>Innfelldir OLE-þjónar</vt:lpstr>
      </vt:variant>
      <vt:variant>
        <vt:i4>1</vt:i4>
      </vt:variant>
      <vt:variant>
        <vt:lpstr>Skyggnutitlar</vt:lpstr>
      </vt:variant>
      <vt:variant>
        <vt:i4>28</vt:i4>
      </vt:variant>
    </vt:vector>
  </HeadingPairs>
  <TitlesOfParts>
    <vt:vector size="34" baseType="lpstr">
      <vt:lpstr>Arial</vt:lpstr>
      <vt:lpstr>Calibri</vt:lpstr>
      <vt:lpstr>Frutiger LT Std 55 Roman</vt:lpstr>
      <vt:lpstr>Jost</vt:lpstr>
      <vt:lpstr>1_Office Theme</vt:lpstr>
      <vt:lpstr>Acrobat Document</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vector>
  </TitlesOfParts>
  <Company>Espur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jtj@hi.is</dc:creator>
  <cp:lastModifiedBy>Jón Torfi Jónasson - HI</cp:lastModifiedBy>
  <cp:revision>1555</cp:revision>
  <cp:lastPrinted>2024-06-05T23:30:41Z</cp:lastPrinted>
  <dcterms:created xsi:type="dcterms:W3CDTF">2010-06-28T14:25:40Z</dcterms:created>
  <dcterms:modified xsi:type="dcterms:W3CDTF">2024-06-05T23:44:12Z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0x010100F98CE276FAD1B9458D95D5C58BF30BBE</vt:lpwstr>
  </property>
</Properties>
</file>